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Amatic SC"/>
      <p:regular r:id="rId19"/>
      <p:bold r:id="rId20"/>
    </p:embeddedFont>
    <p:embeddedFont>
      <p:font typeface="Source Code Pr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maticSC-bold.fntdata"/><Relationship Id="rId11" Type="http://schemas.openxmlformats.org/officeDocument/2006/relationships/slide" Target="slides/slide6.xml"/><Relationship Id="rId22" Type="http://schemas.openxmlformats.org/officeDocument/2006/relationships/font" Target="fonts/SourceCodePro-bold.fntdata"/><Relationship Id="rId10" Type="http://schemas.openxmlformats.org/officeDocument/2006/relationships/slide" Target="slides/slide5.xml"/><Relationship Id="rId21" Type="http://schemas.openxmlformats.org/officeDocument/2006/relationships/font" Target="fonts/SourceCodePro-regular.fntdata"/><Relationship Id="rId13" Type="http://schemas.openxmlformats.org/officeDocument/2006/relationships/slide" Target="slides/slide8.xml"/><Relationship Id="rId24" Type="http://schemas.openxmlformats.org/officeDocument/2006/relationships/font" Target="fonts/SourceCodePro-boldItalic.fntdata"/><Relationship Id="rId12" Type="http://schemas.openxmlformats.org/officeDocument/2006/relationships/slide" Target="slides/slide7.xml"/><Relationship Id="rId23" Type="http://schemas.openxmlformats.org/officeDocument/2006/relationships/font" Target="fonts/SourceCodePr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AmaticSC-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a37e1566d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a37e1566d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7510d9db63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510d9db63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753e5fa06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53e5fa06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7510d9db6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510d9db6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753e5fa06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53e5fa06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510d9db6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510d9db6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754a2f100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54a2f100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382c419e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382c419e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9.jpg"/><Relationship Id="rId5"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0.jpg"/><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sp>
        <p:nvSpPr>
          <p:cNvPr id="56" name="Google Shape;56;p13"/>
          <p:cNvSpPr txBox="1"/>
          <p:nvPr>
            <p:ph type="ctrTitle"/>
          </p:nvPr>
        </p:nvSpPr>
        <p:spPr>
          <a:xfrm>
            <a:off x="311708" y="614150"/>
            <a:ext cx="8520600" cy="205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4100">
                <a:latin typeface="Times New Roman"/>
                <a:ea typeface="Times New Roman"/>
                <a:cs typeface="Times New Roman"/>
                <a:sym typeface="Times New Roman"/>
              </a:rPr>
              <a:t>The Algorithms Invented by a Cohort of 4th Class Children for the Solution of Multi-Digit Multiplication Tasks</a:t>
            </a:r>
            <a:endParaRPr sz="4100">
              <a:latin typeface="Times New Roman"/>
              <a:ea typeface="Times New Roman"/>
              <a:cs typeface="Times New Roman"/>
              <a:sym typeface="Times New Roman"/>
            </a:endParaRPr>
          </a:p>
        </p:txBody>
      </p:sp>
      <p:sp>
        <p:nvSpPr>
          <p:cNvPr id="57" name="Google Shape;57;p13"/>
          <p:cNvSpPr txBox="1"/>
          <p:nvPr>
            <p:ph idx="1" type="subTitle"/>
          </p:nvPr>
        </p:nvSpPr>
        <p:spPr>
          <a:xfrm>
            <a:off x="311700" y="3127250"/>
            <a:ext cx="8520600" cy="185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2500">
              <a:solidFill>
                <a:srgbClr val="000000"/>
              </a:solidFill>
              <a:latin typeface="Times New Roman"/>
              <a:ea typeface="Times New Roman"/>
              <a:cs typeface="Times New Roman"/>
              <a:sym typeface="Times New Roman"/>
            </a:endParaRPr>
          </a:p>
          <a:p>
            <a:pPr indent="0" lvl="0" marL="0" rtl="0" algn="ctr">
              <a:spcBef>
                <a:spcPts val="0"/>
              </a:spcBef>
              <a:spcAft>
                <a:spcPts val="0"/>
              </a:spcAft>
              <a:buNone/>
            </a:pPr>
            <a:r>
              <a:rPr lang="en-GB" sz="2500">
                <a:solidFill>
                  <a:srgbClr val="000000"/>
                </a:solidFill>
                <a:latin typeface="Times New Roman"/>
                <a:ea typeface="Times New Roman"/>
                <a:cs typeface="Times New Roman"/>
                <a:sym typeface="Times New Roman"/>
              </a:rPr>
              <a:t>Presented by </a:t>
            </a:r>
            <a:r>
              <a:rPr lang="en-GB" sz="2500">
                <a:solidFill>
                  <a:srgbClr val="000000"/>
                </a:solidFill>
                <a:latin typeface="Times New Roman"/>
                <a:ea typeface="Times New Roman"/>
                <a:cs typeface="Times New Roman"/>
                <a:sym typeface="Times New Roman"/>
              </a:rPr>
              <a:t>Jean Donnelly</a:t>
            </a:r>
            <a:endParaRPr sz="2500">
              <a:solidFill>
                <a:srgbClr val="000000"/>
              </a:solidFill>
              <a:latin typeface="Times New Roman"/>
              <a:ea typeface="Times New Roman"/>
              <a:cs typeface="Times New Roman"/>
              <a:sym typeface="Times New Roman"/>
            </a:endParaRPr>
          </a:p>
          <a:p>
            <a:pPr indent="0" lvl="0" marL="0" rtl="0" algn="ctr">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ctr">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GB">
                <a:solidFill>
                  <a:srgbClr val="000000"/>
                </a:solidFill>
                <a:latin typeface="Times New Roman"/>
                <a:ea typeface="Times New Roman"/>
                <a:cs typeface="Times New Roman"/>
                <a:sym typeface="Times New Roman"/>
              </a:rPr>
              <a:t>Maths4All TeachMeet 2020</a:t>
            </a:r>
            <a:endParaRPr>
              <a:solidFill>
                <a:srgbClr val="000000"/>
              </a:solidFill>
              <a:latin typeface="Times New Roman"/>
              <a:ea typeface="Times New Roman"/>
              <a:cs typeface="Times New Roman"/>
              <a:sym typeface="Times New Roman"/>
            </a:endParaRPr>
          </a:p>
        </p:txBody>
      </p:sp>
      <p:pic>
        <p:nvPicPr>
          <p:cNvPr id="58" name="Google Shape;58;p13"/>
          <p:cNvPicPr preferRelativeResize="0"/>
          <p:nvPr/>
        </p:nvPicPr>
        <p:blipFill>
          <a:blip r:embed="rId3">
            <a:alphaModFix/>
          </a:blip>
          <a:stretch>
            <a:fillRect/>
          </a:stretch>
        </p:blipFill>
        <p:spPr>
          <a:xfrm>
            <a:off x="7343975" y="1872525"/>
            <a:ext cx="1488326" cy="1733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2" name="Shape 62"/>
        <p:cNvGrpSpPr/>
        <p:nvPr/>
      </p:nvGrpSpPr>
      <p:grpSpPr>
        <a:xfrm>
          <a:off x="0" y="0"/>
          <a:ext cx="0" cy="0"/>
          <a:chOff x="0" y="0"/>
          <a:chExt cx="0" cy="0"/>
        </a:xfrm>
      </p:grpSpPr>
      <p:sp>
        <p:nvSpPr>
          <p:cNvPr id="63" name="Google Shape;63;p14"/>
          <p:cNvSpPr txBox="1"/>
          <p:nvPr/>
        </p:nvSpPr>
        <p:spPr>
          <a:xfrm>
            <a:off x="632175" y="330450"/>
            <a:ext cx="7333200" cy="45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64" name="Google Shape;64;p14"/>
          <p:cNvSpPr txBox="1"/>
          <p:nvPr/>
        </p:nvSpPr>
        <p:spPr>
          <a:xfrm>
            <a:off x="1264325" y="330450"/>
            <a:ext cx="7333200" cy="468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600">
                <a:latin typeface="Times New Roman"/>
                <a:ea typeface="Times New Roman"/>
                <a:cs typeface="Times New Roman"/>
                <a:sym typeface="Times New Roman"/>
              </a:rPr>
              <a:t>Presentation Layout</a:t>
            </a:r>
            <a:endParaRPr b="1" sz="2600">
              <a:latin typeface="Times New Roman"/>
              <a:ea typeface="Times New Roman"/>
              <a:cs typeface="Times New Roman"/>
              <a:sym typeface="Times New Roman"/>
            </a:endParaRPr>
          </a:p>
          <a:p>
            <a:pPr indent="0" lvl="0" marL="0" rtl="0" algn="ctr">
              <a:spcBef>
                <a:spcPts val="0"/>
              </a:spcBef>
              <a:spcAft>
                <a:spcPts val="0"/>
              </a:spcAft>
              <a:buNone/>
            </a:pPr>
            <a:r>
              <a:t/>
            </a:r>
            <a:endParaRPr b="1" sz="2600">
              <a:latin typeface="Times New Roman"/>
              <a:ea typeface="Times New Roman"/>
              <a:cs typeface="Times New Roman"/>
              <a:sym typeface="Times New Roman"/>
            </a:endParaRPr>
          </a:p>
          <a:p>
            <a:pPr indent="0" lvl="0" marL="0" rtl="0" algn="l">
              <a:spcBef>
                <a:spcPts val="0"/>
              </a:spcBef>
              <a:spcAft>
                <a:spcPts val="0"/>
              </a:spcAft>
              <a:buNone/>
            </a:pPr>
            <a:r>
              <a:rPr b="1" lang="en-GB" sz="2400">
                <a:latin typeface="Times New Roman"/>
                <a:ea typeface="Times New Roman"/>
                <a:cs typeface="Times New Roman"/>
                <a:sym typeface="Times New Roman"/>
              </a:rPr>
              <a:t>Background to the study</a:t>
            </a:r>
            <a:endParaRPr b="1" sz="2400">
              <a:latin typeface="Times New Roman"/>
              <a:ea typeface="Times New Roman"/>
              <a:cs typeface="Times New Roman"/>
              <a:sym typeface="Times New Roman"/>
            </a:endParaRPr>
          </a:p>
          <a:p>
            <a:pPr indent="0" lvl="0" marL="0" rtl="0" algn="l">
              <a:spcBef>
                <a:spcPts val="0"/>
              </a:spcBef>
              <a:spcAft>
                <a:spcPts val="0"/>
              </a:spcAft>
              <a:buNone/>
            </a:pPr>
            <a:r>
              <a:t/>
            </a:r>
            <a:endParaRPr b="1" sz="2400">
              <a:latin typeface="Times New Roman"/>
              <a:ea typeface="Times New Roman"/>
              <a:cs typeface="Times New Roman"/>
              <a:sym typeface="Times New Roman"/>
            </a:endParaRPr>
          </a:p>
          <a:p>
            <a:pPr indent="0" lvl="0" marL="0" rtl="0" algn="l">
              <a:spcBef>
                <a:spcPts val="0"/>
              </a:spcBef>
              <a:spcAft>
                <a:spcPts val="0"/>
              </a:spcAft>
              <a:buNone/>
            </a:pPr>
            <a:r>
              <a:rPr b="1" lang="en-GB" sz="2400">
                <a:latin typeface="Times New Roman"/>
                <a:ea typeface="Times New Roman"/>
                <a:cs typeface="Times New Roman"/>
                <a:sym typeface="Times New Roman"/>
              </a:rPr>
              <a:t>How the study worked in my classroom</a:t>
            </a:r>
            <a:endParaRPr b="1" sz="2400">
              <a:latin typeface="Times New Roman"/>
              <a:ea typeface="Times New Roman"/>
              <a:cs typeface="Times New Roman"/>
              <a:sym typeface="Times New Roman"/>
            </a:endParaRPr>
          </a:p>
          <a:p>
            <a:pPr indent="0" lvl="0" marL="0" rtl="0" algn="l">
              <a:spcBef>
                <a:spcPts val="0"/>
              </a:spcBef>
              <a:spcAft>
                <a:spcPts val="0"/>
              </a:spcAft>
              <a:buNone/>
            </a:pPr>
            <a:r>
              <a:t/>
            </a:r>
            <a:endParaRPr b="1" sz="2400">
              <a:latin typeface="Times New Roman"/>
              <a:ea typeface="Times New Roman"/>
              <a:cs typeface="Times New Roman"/>
              <a:sym typeface="Times New Roman"/>
            </a:endParaRPr>
          </a:p>
          <a:p>
            <a:pPr indent="0" lvl="0" marL="0" rtl="0" algn="l">
              <a:spcBef>
                <a:spcPts val="0"/>
              </a:spcBef>
              <a:spcAft>
                <a:spcPts val="0"/>
              </a:spcAft>
              <a:buNone/>
            </a:pPr>
            <a:r>
              <a:rPr b="1" lang="en-GB" sz="2400">
                <a:latin typeface="Times New Roman"/>
                <a:ea typeface="Times New Roman"/>
                <a:cs typeface="Times New Roman"/>
                <a:sym typeface="Times New Roman"/>
              </a:rPr>
              <a:t>An overview of the development of m</a:t>
            </a:r>
            <a:r>
              <a:rPr b="1" lang="en-GB" sz="2400">
                <a:latin typeface="Times New Roman"/>
                <a:ea typeface="Times New Roman"/>
                <a:cs typeface="Times New Roman"/>
                <a:sym typeface="Times New Roman"/>
              </a:rPr>
              <a:t>ulti-digit</a:t>
            </a:r>
            <a:r>
              <a:rPr b="1" lang="en-GB" sz="2400">
                <a:latin typeface="Times New Roman"/>
                <a:ea typeface="Times New Roman"/>
                <a:cs typeface="Times New Roman"/>
                <a:sym typeface="Times New Roman"/>
              </a:rPr>
              <a:t>  multiplication strategies </a:t>
            </a:r>
            <a:endParaRPr b="1" sz="2400">
              <a:latin typeface="Times New Roman"/>
              <a:ea typeface="Times New Roman"/>
              <a:cs typeface="Times New Roman"/>
              <a:sym typeface="Times New Roman"/>
            </a:endParaRPr>
          </a:p>
          <a:p>
            <a:pPr indent="0" lvl="0" marL="0" rtl="0" algn="l">
              <a:spcBef>
                <a:spcPts val="0"/>
              </a:spcBef>
              <a:spcAft>
                <a:spcPts val="0"/>
              </a:spcAft>
              <a:buNone/>
            </a:pPr>
            <a:r>
              <a:t/>
            </a:r>
            <a:endParaRPr b="1" sz="2400">
              <a:latin typeface="Times New Roman"/>
              <a:ea typeface="Times New Roman"/>
              <a:cs typeface="Times New Roman"/>
              <a:sym typeface="Times New Roman"/>
            </a:endParaRPr>
          </a:p>
          <a:p>
            <a:pPr indent="0" lvl="0" marL="0" rtl="0" algn="l">
              <a:spcBef>
                <a:spcPts val="0"/>
              </a:spcBef>
              <a:spcAft>
                <a:spcPts val="0"/>
              </a:spcAft>
              <a:buNone/>
            </a:pPr>
            <a:r>
              <a:rPr b="1" lang="en-GB" sz="2400">
                <a:latin typeface="Times New Roman"/>
                <a:ea typeface="Times New Roman"/>
                <a:cs typeface="Times New Roman"/>
                <a:sym typeface="Times New Roman"/>
              </a:rPr>
              <a:t>Discussion of the children’s invented algorithms</a:t>
            </a:r>
            <a:endParaRPr b="1" sz="2400">
              <a:latin typeface="Times New Roman"/>
              <a:ea typeface="Times New Roman"/>
              <a:cs typeface="Times New Roman"/>
              <a:sym typeface="Times New Roman"/>
            </a:endParaRPr>
          </a:p>
          <a:p>
            <a:pPr indent="0" lvl="0" marL="0" rtl="0" algn="l">
              <a:spcBef>
                <a:spcPts val="0"/>
              </a:spcBef>
              <a:spcAft>
                <a:spcPts val="0"/>
              </a:spcAft>
              <a:buNone/>
            </a:pPr>
            <a:r>
              <a:t/>
            </a:r>
            <a:endParaRPr b="1" sz="2400">
              <a:latin typeface="Times New Roman"/>
              <a:ea typeface="Times New Roman"/>
              <a:cs typeface="Times New Roman"/>
              <a:sym typeface="Times New Roman"/>
            </a:endParaRPr>
          </a:p>
          <a:p>
            <a:pPr indent="0" lvl="0" marL="0" rtl="0" algn="l">
              <a:spcBef>
                <a:spcPts val="0"/>
              </a:spcBef>
              <a:spcAft>
                <a:spcPts val="0"/>
              </a:spcAft>
              <a:buNone/>
            </a:pPr>
            <a:r>
              <a:rPr b="1" lang="en-GB" sz="2400">
                <a:latin typeface="Times New Roman"/>
                <a:ea typeface="Times New Roman"/>
                <a:cs typeface="Times New Roman"/>
                <a:sym typeface="Times New Roman"/>
              </a:rPr>
              <a:t>Recommendations for the classroom</a:t>
            </a:r>
            <a:endParaRPr b="1" sz="2400">
              <a:latin typeface="Times New Roman"/>
              <a:ea typeface="Times New Roman"/>
              <a:cs typeface="Times New Roman"/>
              <a:sym typeface="Times New Roman"/>
            </a:endParaRPr>
          </a:p>
        </p:txBody>
      </p:sp>
      <p:pic>
        <p:nvPicPr>
          <p:cNvPr id="65" name="Google Shape;65;p14"/>
          <p:cNvPicPr preferRelativeResize="0"/>
          <p:nvPr/>
        </p:nvPicPr>
        <p:blipFill>
          <a:blip r:embed="rId3">
            <a:alphaModFix/>
          </a:blip>
          <a:stretch>
            <a:fillRect/>
          </a:stretch>
        </p:blipFill>
        <p:spPr>
          <a:xfrm>
            <a:off x="6795725" y="203825"/>
            <a:ext cx="2025800" cy="1534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151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Times New Roman"/>
                <a:ea typeface="Times New Roman"/>
                <a:cs typeface="Times New Roman"/>
                <a:sym typeface="Times New Roman"/>
              </a:rPr>
              <a:t>Background to the Study</a:t>
            </a:r>
            <a:endParaRPr b="1">
              <a:latin typeface="Times New Roman"/>
              <a:ea typeface="Times New Roman"/>
              <a:cs typeface="Times New Roman"/>
              <a:sym typeface="Times New Roman"/>
            </a:endParaRPr>
          </a:p>
        </p:txBody>
      </p:sp>
      <p:sp>
        <p:nvSpPr>
          <p:cNvPr id="71" name="Google Shape;71;p15"/>
          <p:cNvSpPr txBox="1"/>
          <p:nvPr>
            <p:ph idx="1" type="body"/>
          </p:nvPr>
        </p:nvSpPr>
        <p:spPr>
          <a:xfrm>
            <a:off x="311700" y="801950"/>
            <a:ext cx="8520600" cy="41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a:solidFill>
                <a:schemeClr val="dk1"/>
              </a:solidFill>
              <a:latin typeface="Times New Roman"/>
              <a:ea typeface="Times New Roman"/>
              <a:cs typeface="Times New Roman"/>
              <a:sym typeface="Times New Roman"/>
            </a:endParaRPr>
          </a:p>
          <a:p>
            <a:pPr indent="0" lvl="0" marL="0" rtl="0" algn="l">
              <a:spcBef>
                <a:spcPts val="1600"/>
              </a:spcBef>
              <a:spcAft>
                <a:spcPts val="1600"/>
              </a:spcAft>
              <a:buClr>
                <a:schemeClr val="dk1"/>
              </a:buClr>
              <a:buSzPts val="1100"/>
              <a:buFont typeface="Arial"/>
              <a:buNone/>
            </a:pPr>
            <a:r>
              <a:t/>
            </a:r>
            <a:endParaRPr/>
          </a:p>
        </p:txBody>
      </p:sp>
      <p:grpSp>
        <p:nvGrpSpPr>
          <p:cNvPr id="72" name="Google Shape;72;p15"/>
          <p:cNvGrpSpPr/>
          <p:nvPr/>
        </p:nvGrpSpPr>
        <p:grpSpPr>
          <a:xfrm>
            <a:off x="5723817" y="1190000"/>
            <a:ext cx="3305700" cy="3482800"/>
            <a:chOff x="5723817" y="1190000"/>
            <a:chExt cx="3305700" cy="3482800"/>
          </a:xfrm>
        </p:grpSpPr>
        <p:sp>
          <p:nvSpPr>
            <p:cNvPr id="73" name="Google Shape;73;p15"/>
            <p:cNvSpPr/>
            <p:nvPr/>
          </p:nvSpPr>
          <p:spPr>
            <a:xfrm>
              <a:off x="5723817" y="1190000"/>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latin typeface="Roboto"/>
                  <a:ea typeface="Roboto"/>
                  <a:cs typeface="Roboto"/>
                  <a:sym typeface="Roboto"/>
                </a:rPr>
                <a:t>Goal of the Study</a:t>
              </a:r>
              <a:endParaRPr sz="1800">
                <a:solidFill>
                  <a:srgbClr val="FFFFFF"/>
                </a:solidFill>
                <a:latin typeface="Roboto"/>
                <a:ea typeface="Roboto"/>
                <a:cs typeface="Roboto"/>
                <a:sym typeface="Roboto"/>
              </a:endParaRPr>
            </a:p>
          </p:txBody>
        </p:sp>
        <p:sp>
          <p:nvSpPr>
            <p:cNvPr id="74" name="Google Shape;74;p15"/>
            <p:cNvSpPr txBox="1"/>
            <p:nvPr/>
          </p:nvSpPr>
          <p:spPr>
            <a:xfrm>
              <a:off x="6167075" y="1961400"/>
              <a:ext cx="2665200" cy="271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500">
                  <a:latin typeface="Roboto"/>
                  <a:ea typeface="Roboto"/>
                  <a:cs typeface="Roboto"/>
                  <a:sym typeface="Roboto"/>
                </a:rPr>
                <a:t>My goal in this study was to ascertain what strategies the cohort of 4th class children could invent for multi-digit multiplication when working collaboratively to solve a set of real life tasks. </a:t>
              </a:r>
              <a:endParaRPr sz="1500">
                <a:latin typeface="Roboto"/>
                <a:ea typeface="Roboto"/>
                <a:cs typeface="Roboto"/>
                <a:sym typeface="Roboto"/>
              </a:endParaRPr>
            </a:p>
          </p:txBody>
        </p:sp>
      </p:grpSp>
      <p:grpSp>
        <p:nvGrpSpPr>
          <p:cNvPr id="75" name="Google Shape;75;p15"/>
          <p:cNvGrpSpPr/>
          <p:nvPr/>
        </p:nvGrpSpPr>
        <p:grpSpPr>
          <a:xfrm>
            <a:off x="0" y="1189989"/>
            <a:ext cx="3546900" cy="3482711"/>
            <a:chOff x="0" y="1189989"/>
            <a:chExt cx="3546900" cy="3482711"/>
          </a:xfrm>
        </p:grpSpPr>
        <p:sp>
          <p:nvSpPr>
            <p:cNvPr id="76" name="Google Shape;76;p15"/>
            <p:cNvSpPr/>
            <p:nvPr/>
          </p:nvSpPr>
          <p:spPr>
            <a:xfrm>
              <a:off x="0" y="1189989"/>
              <a:ext cx="35469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latin typeface="Roboto"/>
                  <a:ea typeface="Roboto"/>
                  <a:cs typeface="Roboto"/>
                  <a:sym typeface="Roboto"/>
                </a:rPr>
                <a:t>Rationale for the Study</a:t>
              </a:r>
              <a:endParaRPr sz="1800">
                <a:solidFill>
                  <a:srgbClr val="FFFFFF"/>
                </a:solidFill>
                <a:latin typeface="Roboto"/>
                <a:ea typeface="Roboto"/>
                <a:cs typeface="Roboto"/>
                <a:sym typeface="Roboto"/>
              </a:endParaRPr>
            </a:p>
          </p:txBody>
        </p:sp>
        <p:sp>
          <p:nvSpPr>
            <p:cNvPr id="77" name="Google Shape;77;p15"/>
            <p:cNvSpPr txBox="1"/>
            <p:nvPr/>
          </p:nvSpPr>
          <p:spPr>
            <a:xfrm>
              <a:off x="655350" y="1859000"/>
              <a:ext cx="2568000" cy="28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500">
                  <a:latin typeface="Roboto"/>
                  <a:ea typeface="Roboto"/>
                  <a:cs typeface="Roboto"/>
                  <a:sym typeface="Roboto"/>
                </a:rPr>
                <a:t>A substantial body of research, outside of Ireland, on children’s invented algorithms has shown that children are capable of inventing algorithms to solve various types multi-digit multiplication tasks. However, this has not been well documented in the literature in the Irish context.</a:t>
              </a:r>
              <a:endParaRPr sz="1500">
                <a:latin typeface="Roboto"/>
                <a:ea typeface="Roboto"/>
                <a:cs typeface="Roboto"/>
                <a:sym typeface="Roboto"/>
              </a:endParaRPr>
            </a:p>
          </p:txBody>
        </p:sp>
      </p:grpSp>
      <p:grpSp>
        <p:nvGrpSpPr>
          <p:cNvPr id="78" name="Google Shape;78;p15"/>
          <p:cNvGrpSpPr/>
          <p:nvPr/>
        </p:nvGrpSpPr>
        <p:grpSpPr>
          <a:xfrm>
            <a:off x="2944200" y="1189725"/>
            <a:ext cx="3305700" cy="3733428"/>
            <a:chOff x="2944204" y="1189775"/>
            <a:chExt cx="3305700" cy="3483000"/>
          </a:xfrm>
        </p:grpSpPr>
        <p:sp>
          <p:nvSpPr>
            <p:cNvPr id="79" name="Google Shape;79;p15"/>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latin typeface="Roboto"/>
                  <a:ea typeface="Roboto"/>
                  <a:cs typeface="Roboto"/>
                  <a:sym typeface="Roboto"/>
                </a:rPr>
                <a:t>Context of the Study</a:t>
              </a:r>
              <a:endParaRPr sz="1800">
                <a:solidFill>
                  <a:srgbClr val="FFFFFF"/>
                </a:solidFill>
                <a:latin typeface="Roboto"/>
                <a:ea typeface="Roboto"/>
                <a:cs typeface="Roboto"/>
                <a:sym typeface="Roboto"/>
              </a:endParaRPr>
            </a:p>
          </p:txBody>
        </p:sp>
        <p:sp>
          <p:nvSpPr>
            <p:cNvPr id="80" name="Google Shape;80;p15"/>
            <p:cNvSpPr txBox="1"/>
            <p:nvPr/>
          </p:nvSpPr>
          <p:spPr>
            <a:xfrm>
              <a:off x="3478950" y="1858775"/>
              <a:ext cx="2460000" cy="281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500">
                  <a:latin typeface="Roboto"/>
                  <a:ea typeface="Roboto"/>
                  <a:cs typeface="Roboto"/>
                  <a:sym typeface="Roboto"/>
                </a:rPr>
                <a:t>This study was carried out with my own class in a large multi-cultural school. The 4th class group comprised of twenty eight children. Traditionally, children were given few opportunities to explore their own ideas and understanding of the “long multiplication” algorithm.</a:t>
              </a:r>
              <a:endParaRPr sz="1500">
                <a:latin typeface="Roboto"/>
                <a:ea typeface="Roboto"/>
                <a:cs typeface="Roboto"/>
                <a:sym typeface="Roboto"/>
              </a:endParaRPr>
            </a:p>
          </p:txBody>
        </p:sp>
      </p:grpSp>
    </p:spTree>
  </p:cSld>
  <p:clrMapOvr>
    <a:masterClrMapping/>
  </p:clrMapOvr>
  <mc:AlternateContent>
    <mc:Choice Requires="p14">
      <p:transition spd="slow" p14:dur="11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246475" y="2249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GB" sz="3900">
                <a:latin typeface="Times New Roman"/>
                <a:ea typeface="Times New Roman"/>
                <a:cs typeface="Times New Roman"/>
                <a:sym typeface="Times New Roman"/>
              </a:rPr>
              <a:t>How the study worked in my classroom</a:t>
            </a:r>
            <a:endParaRPr sz="3900">
              <a:latin typeface="Times New Roman"/>
              <a:ea typeface="Times New Roman"/>
              <a:cs typeface="Times New Roman"/>
              <a:sym typeface="Times New Roman"/>
            </a:endParaRPr>
          </a:p>
        </p:txBody>
      </p:sp>
      <p:sp>
        <p:nvSpPr>
          <p:cNvPr id="86" name="Google Shape;86;p16"/>
          <p:cNvSpPr txBox="1"/>
          <p:nvPr/>
        </p:nvSpPr>
        <p:spPr>
          <a:xfrm>
            <a:off x="630950" y="1138450"/>
            <a:ext cx="7340700" cy="37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Times New Roman"/>
                <a:ea typeface="Times New Roman"/>
                <a:cs typeface="Times New Roman"/>
                <a:sym typeface="Times New Roman"/>
              </a:rPr>
              <a:t>The pupils engaged in six tasks whereby they worked collaboratively in groups of three or four to solve tasks that involved multi-digit multiplication. However, the pupils were not introduced to the standard multiplication algorithm prior to their engagement in the action research</a:t>
            </a:r>
            <a:endParaRPr sz="2400">
              <a:latin typeface="Times New Roman"/>
              <a:ea typeface="Times New Roman"/>
              <a:cs typeface="Times New Roman"/>
              <a:sym typeface="Times New Roman"/>
            </a:endParaRPr>
          </a:p>
          <a:p>
            <a:pPr indent="0" lvl="0" marL="0" rtl="0" algn="l">
              <a:spcBef>
                <a:spcPts val="0"/>
              </a:spcBef>
              <a:spcAft>
                <a:spcPts val="0"/>
              </a:spcAft>
              <a:buNone/>
            </a:pPr>
            <a:r>
              <a:rPr lang="en-GB" sz="2400">
                <a:latin typeface="Times New Roman"/>
                <a:ea typeface="Times New Roman"/>
                <a:cs typeface="Times New Roman"/>
                <a:sym typeface="Times New Roman"/>
              </a:rPr>
              <a:t>t</a:t>
            </a:r>
            <a:r>
              <a:rPr lang="en-GB" sz="2400">
                <a:latin typeface="Times New Roman"/>
                <a:ea typeface="Times New Roman"/>
                <a:cs typeface="Times New Roman"/>
                <a:sym typeface="Times New Roman"/>
              </a:rPr>
              <a:t>asks. Whole-class discussions featured at the beginning and end of each session when solutions and invented strategies were shared and considered by others. Groups logged their thoughts on the ideas presented by others in their mathematics journal.  </a:t>
            </a:r>
            <a:endParaRPr sz="2400">
              <a:latin typeface="Times New Roman"/>
              <a:ea typeface="Times New Roman"/>
              <a:cs typeface="Times New Roman"/>
              <a:sym typeface="Times New Roman"/>
            </a:endParaRPr>
          </a:p>
        </p:txBody>
      </p:sp>
      <p:pic>
        <p:nvPicPr>
          <p:cNvPr id="87" name="Google Shape;87;p16"/>
          <p:cNvPicPr preferRelativeResize="0"/>
          <p:nvPr/>
        </p:nvPicPr>
        <p:blipFill>
          <a:blip r:embed="rId3">
            <a:alphaModFix/>
          </a:blip>
          <a:stretch>
            <a:fillRect/>
          </a:stretch>
        </p:blipFill>
        <p:spPr>
          <a:xfrm>
            <a:off x="7600950" y="3538725"/>
            <a:ext cx="1437900" cy="1426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151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Times New Roman"/>
                <a:ea typeface="Times New Roman"/>
                <a:cs typeface="Times New Roman"/>
                <a:sym typeface="Times New Roman"/>
              </a:rPr>
              <a:t>An Overview of the Development of Multidigit Multiplication Strategies</a:t>
            </a:r>
            <a:endParaRPr b="1">
              <a:latin typeface="Times New Roman"/>
              <a:ea typeface="Times New Roman"/>
              <a:cs typeface="Times New Roman"/>
              <a:sym typeface="Times New Roman"/>
            </a:endParaRPr>
          </a:p>
        </p:txBody>
      </p:sp>
      <p:sp>
        <p:nvSpPr>
          <p:cNvPr id="93" name="Google Shape;93;p17"/>
          <p:cNvSpPr txBox="1"/>
          <p:nvPr>
            <p:ph idx="1" type="body"/>
          </p:nvPr>
        </p:nvSpPr>
        <p:spPr>
          <a:xfrm>
            <a:off x="311700" y="863550"/>
            <a:ext cx="8520600" cy="419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900">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t/>
            </a:r>
            <a:endParaRPr b="1">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rPr lang="en-GB" sz="2000">
                <a:solidFill>
                  <a:srgbClr val="000000"/>
                </a:solidFill>
                <a:latin typeface="Times New Roman"/>
                <a:ea typeface="Times New Roman"/>
                <a:cs typeface="Times New Roman"/>
                <a:sym typeface="Times New Roman"/>
              </a:rPr>
              <a:t>During the course of the action research, most pupils developed sophisticated strategies as the tasks progressed. The strategies used by each group varied with their knowledge of addition, units, grouping by tens, place value and properties of the four basic operations. Pupils predominately used repeated addition at the beginning of the cycle. Most groups then made a clear progression from repeated addition strategies to developing more sophisticated partitioning number strategies, which ultimately, closely </a:t>
            </a:r>
            <a:r>
              <a:rPr lang="en-GB" sz="2000">
                <a:solidFill>
                  <a:srgbClr val="000000"/>
                </a:solidFill>
                <a:latin typeface="Times New Roman"/>
                <a:ea typeface="Times New Roman"/>
                <a:cs typeface="Times New Roman"/>
                <a:sym typeface="Times New Roman"/>
              </a:rPr>
              <a:t>paralleled</a:t>
            </a:r>
            <a:r>
              <a:rPr lang="en-GB" sz="2000">
                <a:solidFill>
                  <a:srgbClr val="000000"/>
                </a:solidFill>
                <a:latin typeface="Times New Roman"/>
                <a:ea typeface="Times New Roman"/>
                <a:cs typeface="Times New Roman"/>
                <a:sym typeface="Times New Roman"/>
              </a:rPr>
              <a:t> the conventional long </a:t>
            </a:r>
            <a:r>
              <a:rPr lang="en-GB" sz="2000">
                <a:solidFill>
                  <a:srgbClr val="000000"/>
                </a:solidFill>
                <a:latin typeface="Times New Roman"/>
                <a:ea typeface="Times New Roman"/>
                <a:cs typeface="Times New Roman"/>
                <a:sym typeface="Times New Roman"/>
              </a:rPr>
              <a:t>multiplication</a:t>
            </a:r>
            <a:r>
              <a:rPr lang="en-GB" sz="2000">
                <a:solidFill>
                  <a:srgbClr val="000000"/>
                </a:solidFill>
                <a:latin typeface="Times New Roman"/>
                <a:ea typeface="Times New Roman"/>
                <a:cs typeface="Times New Roman"/>
                <a:sym typeface="Times New Roman"/>
              </a:rPr>
              <a:t> algorithm. </a:t>
            </a:r>
            <a:endParaRPr sz="2000">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213475" y="27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900">
                <a:latin typeface="Times New Roman"/>
                <a:ea typeface="Times New Roman"/>
                <a:cs typeface="Times New Roman"/>
                <a:sym typeface="Times New Roman"/>
              </a:rPr>
              <a:t>Invented Algorithms</a:t>
            </a:r>
            <a:endParaRPr sz="3900">
              <a:latin typeface="Times New Roman"/>
              <a:ea typeface="Times New Roman"/>
              <a:cs typeface="Times New Roman"/>
              <a:sym typeface="Times New Roman"/>
            </a:endParaRPr>
          </a:p>
        </p:txBody>
      </p:sp>
      <p:pic>
        <p:nvPicPr>
          <p:cNvPr id="99" name="Google Shape;99;p18"/>
          <p:cNvPicPr preferRelativeResize="0"/>
          <p:nvPr/>
        </p:nvPicPr>
        <p:blipFill>
          <a:blip r:embed="rId3">
            <a:alphaModFix/>
          </a:blip>
          <a:stretch>
            <a:fillRect/>
          </a:stretch>
        </p:blipFill>
        <p:spPr>
          <a:xfrm>
            <a:off x="152400" y="1000125"/>
            <a:ext cx="2993230" cy="3990973"/>
          </a:xfrm>
          <a:prstGeom prst="rect">
            <a:avLst/>
          </a:prstGeom>
          <a:noFill/>
          <a:ln>
            <a:noFill/>
          </a:ln>
        </p:spPr>
      </p:pic>
      <p:pic>
        <p:nvPicPr>
          <p:cNvPr id="100" name="Google Shape;100;p18"/>
          <p:cNvPicPr preferRelativeResize="0"/>
          <p:nvPr/>
        </p:nvPicPr>
        <p:blipFill>
          <a:blip r:embed="rId4">
            <a:alphaModFix/>
          </a:blip>
          <a:stretch>
            <a:fillRect/>
          </a:stretch>
        </p:blipFill>
        <p:spPr>
          <a:xfrm>
            <a:off x="3298030" y="1000125"/>
            <a:ext cx="2993230" cy="3990973"/>
          </a:xfrm>
          <a:prstGeom prst="rect">
            <a:avLst/>
          </a:prstGeom>
          <a:noFill/>
          <a:ln>
            <a:noFill/>
          </a:ln>
        </p:spPr>
      </p:pic>
      <p:pic>
        <p:nvPicPr>
          <p:cNvPr id="101" name="Google Shape;101;p18"/>
          <p:cNvPicPr preferRelativeResize="0"/>
          <p:nvPr/>
        </p:nvPicPr>
        <p:blipFill>
          <a:blip r:embed="rId5">
            <a:alphaModFix/>
          </a:blip>
          <a:stretch>
            <a:fillRect/>
          </a:stretch>
        </p:blipFill>
        <p:spPr>
          <a:xfrm>
            <a:off x="6443650" y="1000125"/>
            <a:ext cx="2547951" cy="39909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270925" y="167875"/>
            <a:ext cx="8520600" cy="42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4000">
                <a:solidFill>
                  <a:srgbClr val="000000"/>
                </a:solidFill>
                <a:latin typeface="Times New Roman"/>
                <a:ea typeface="Times New Roman"/>
                <a:cs typeface="Times New Roman"/>
                <a:sym typeface="Times New Roman"/>
              </a:rPr>
              <a:t>Invented Algorithms</a:t>
            </a:r>
            <a:endParaRPr sz="40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b="0" sz="1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b="0" sz="1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pic>
        <p:nvPicPr>
          <p:cNvPr id="107" name="Google Shape;107;p19"/>
          <p:cNvPicPr preferRelativeResize="0"/>
          <p:nvPr/>
        </p:nvPicPr>
        <p:blipFill>
          <a:blip r:embed="rId3">
            <a:alphaModFix/>
          </a:blip>
          <a:stretch>
            <a:fillRect/>
          </a:stretch>
        </p:blipFill>
        <p:spPr>
          <a:xfrm>
            <a:off x="152400" y="987550"/>
            <a:ext cx="3073601" cy="4003548"/>
          </a:xfrm>
          <a:prstGeom prst="rect">
            <a:avLst/>
          </a:prstGeom>
          <a:noFill/>
          <a:ln>
            <a:noFill/>
          </a:ln>
        </p:spPr>
      </p:pic>
      <p:pic>
        <p:nvPicPr>
          <p:cNvPr id="108" name="Google Shape;108;p19"/>
          <p:cNvPicPr preferRelativeResize="0"/>
          <p:nvPr/>
        </p:nvPicPr>
        <p:blipFill>
          <a:blip r:embed="rId4">
            <a:alphaModFix/>
          </a:blip>
          <a:stretch>
            <a:fillRect/>
          </a:stretch>
        </p:blipFill>
        <p:spPr>
          <a:xfrm>
            <a:off x="3378394" y="892975"/>
            <a:ext cx="3073594" cy="4098125"/>
          </a:xfrm>
          <a:prstGeom prst="rect">
            <a:avLst/>
          </a:prstGeom>
          <a:noFill/>
          <a:ln>
            <a:noFill/>
          </a:ln>
        </p:spPr>
      </p:pic>
      <p:pic>
        <p:nvPicPr>
          <p:cNvPr id="109" name="Google Shape;109;p19"/>
          <p:cNvPicPr preferRelativeResize="0"/>
          <p:nvPr/>
        </p:nvPicPr>
        <p:blipFill>
          <a:blip r:embed="rId5">
            <a:alphaModFix/>
          </a:blip>
          <a:stretch>
            <a:fillRect/>
          </a:stretch>
        </p:blipFill>
        <p:spPr>
          <a:xfrm>
            <a:off x="6604375" y="892975"/>
            <a:ext cx="2387224" cy="38482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4000">
                <a:latin typeface="Times New Roman"/>
                <a:ea typeface="Times New Roman"/>
                <a:cs typeface="Times New Roman"/>
                <a:sym typeface="Times New Roman"/>
              </a:rPr>
              <a:t>Invented Algorithms</a:t>
            </a:r>
            <a:endParaRPr sz="4000">
              <a:latin typeface="Times New Roman"/>
              <a:ea typeface="Times New Roman"/>
              <a:cs typeface="Times New Roman"/>
              <a:sym typeface="Times New Roman"/>
            </a:endParaRPr>
          </a:p>
        </p:txBody>
      </p:sp>
      <p:pic>
        <p:nvPicPr>
          <p:cNvPr id="115" name="Google Shape;115;p20"/>
          <p:cNvPicPr preferRelativeResize="0"/>
          <p:nvPr/>
        </p:nvPicPr>
        <p:blipFill>
          <a:blip r:embed="rId3">
            <a:alphaModFix/>
          </a:blip>
          <a:stretch>
            <a:fillRect/>
          </a:stretch>
        </p:blipFill>
        <p:spPr>
          <a:xfrm>
            <a:off x="709175" y="1134600"/>
            <a:ext cx="3281025" cy="3991023"/>
          </a:xfrm>
          <a:prstGeom prst="rect">
            <a:avLst/>
          </a:prstGeom>
          <a:noFill/>
          <a:ln>
            <a:noFill/>
          </a:ln>
        </p:spPr>
      </p:pic>
      <p:pic>
        <p:nvPicPr>
          <p:cNvPr id="116" name="Google Shape;116;p20"/>
          <p:cNvPicPr preferRelativeResize="0"/>
          <p:nvPr/>
        </p:nvPicPr>
        <p:blipFill>
          <a:blip r:embed="rId4">
            <a:alphaModFix/>
          </a:blip>
          <a:stretch>
            <a:fillRect/>
          </a:stretch>
        </p:blipFill>
        <p:spPr>
          <a:xfrm>
            <a:off x="4572000" y="1116725"/>
            <a:ext cx="3489672" cy="40267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700">
                <a:latin typeface="Times New Roman"/>
                <a:ea typeface="Times New Roman"/>
                <a:cs typeface="Times New Roman"/>
                <a:sym typeface="Times New Roman"/>
              </a:rPr>
              <a:t>Conclusions and Recommendations</a:t>
            </a:r>
            <a:endParaRPr sz="3700">
              <a:latin typeface="Times New Roman"/>
              <a:ea typeface="Times New Roman"/>
              <a:cs typeface="Times New Roman"/>
              <a:sym typeface="Times New Roman"/>
            </a:endParaRPr>
          </a:p>
        </p:txBody>
      </p:sp>
      <p:sp>
        <p:nvSpPr>
          <p:cNvPr id="122" name="Google Shape;122;p2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rgbClr val="000000"/>
              </a:buClr>
              <a:buSzPts val="2300"/>
              <a:buFont typeface="Times New Roman"/>
              <a:buChar char="●"/>
            </a:pPr>
            <a:r>
              <a:rPr lang="en-GB" sz="2300">
                <a:solidFill>
                  <a:srgbClr val="000000"/>
                </a:solidFill>
                <a:latin typeface="Times New Roman"/>
                <a:ea typeface="Times New Roman"/>
                <a:cs typeface="Times New Roman"/>
                <a:sym typeface="Times New Roman"/>
              </a:rPr>
              <a:t>Children can and do invent algorithms for multi-digit multiplication when given the opportunity to do so. Furthermore, the algorithms children invent provide us with a window into how they think about the additive or multiplicative composition of numbers in solving multiplication tasks. </a:t>
            </a:r>
            <a:endParaRPr sz="2300">
              <a:solidFill>
                <a:srgbClr val="000000"/>
              </a:solidFill>
              <a:latin typeface="Times New Roman"/>
              <a:ea typeface="Times New Roman"/>
              <a:cs typeface="Times New Roman"/>
              <a:sym typeface="Times New Roman"/>
            </a:endParaRPr>
          </a:p>
          <a:p>
            <a:pPr indent="-374650" lvl="0" marL="457200" rtl="0" algn="l">
              <a:spcBef>
                <a:spcPts val="0"/>
              </a:spcBef>
              <a:spcAft>
                <a:spcPts val="0"/>
              </a:spcAft>
              <a:buClr>
                <a:srgbClr val="000000"/>
              </a:buClr>
              <a:buSzPts val="2300"/>
              <a:buFont typeface="Times New Roman"/>
              <a:buChar char="●"/>
            </a:pPr>
            <a:r>
              <a:rPr lang="en-GB" sz="2300">
                <a:solidFill>
                  <a:srgbClr val="000000"/>
                </a:solidFill>
                <a:latin typeface="Times New Roman"/>
                <a:ea typeface="Times New Roman"/>
                <a:cs typeface="Times New Roman"/>
                <a:sym typeface="Times New Roman"/>
              </a:rPr>
              <a:t>The importance of: “doing mathematics” - “mathematization”, maths talk, collaborative learning and developing growth mindsets. </a:t>
            </a:r>
            <a:endParaRPr sz="2300">
              <a:solidFill>
                <a:srgbClr val="000000"/>
              </a:solidFill>
              <a:latin typeface="Times New Roman"/>
              <a:ea typeface="Times New Roman"/>
              <a:cs typeface="Times New Roman"/>
              <a:sym typeface="Times New Roman"/>
            </a:endParaRPr>
          </a:p>
          <a:p>
            <a:pPr indent="0" lvl="0" marL="457200" rtl="0" algn="l">
              <a:spcBef>
                <a:spcPts val="1600"/>
              </a:spcBef>
              <a:spcAft>
                <a:spcPts val="0"/>
              </a:spcAft>
              <a:buNone/>
            </a:pPr>
            <a:r>
              <a:rPr lang="en-GB" sz="2300">
                <a:solidFill>
                  <a:srgbClr val="000000"/>
                </a:solidFill>
                <a:latin typeface="Times New Roman"/>
                <a:ea typeface="Times New Roman"/>
                <a:cs typeface="Times New Roman"/>
                <a:sym typeface="Times New Roman"/>
              </a:rPr>
              <a:t>Thank you. </a:t>
            </a:r>
            <a:endParaRPr sz="2300">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t/>
            </a:r>
            <a:endParaRPr sz="2300">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