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8" r:id="rId6"/>
    <p:sldId id="299" r:id="rId7"/>
    <p:sldId id="300" r:id="rId8"/>
    <p:sldId id="301" r:id="rId9"/>
    <p:sldId id="302" r:id="rId10"/>
    <p:sldId id="30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21" autoAdjust="0"/>
    <p:restoredTop sz="86397" autoAdjust="0"/>
  </p:normalViewPr>
  <p:slideViewPr>
    <p:cSldViewPr snapToGrid="0">
      <p:cViewPr varScale="1">
        <p:scale>
          <a:sx n="63" d="100"/>
          <a:sy n="63" d="100"/>
        </p:scale>
        <p:origin x="906" y="6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10/16/2020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10/16/2020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B667E1-E601-4AAF-B95C-B25720D70A60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81455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B667E1-E601-4AAF-B95C-B25720D70A60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2496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Freeform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Freeform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Freeform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Freeform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Freeform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Group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Freeform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Group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Freeform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Freeform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Freeform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Group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Freeform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Group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Freeform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Group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Freeform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Group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Group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Freeform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Freeform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Group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Freeform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Group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Freeform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Group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10/16/2020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10/16/2020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10/16/2020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>
              <a:defRPr sz="5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10/16/2020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10/16/2020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10/16/2020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" name="Freeform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9" name="Group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3" name="Group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Freeform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Freeform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Freeform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Freeform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Freeform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7" name="Group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Freeform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0" name="Group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Freeform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4" name="Freeform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8" name="Freeform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Freeform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Freeform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9" name="Group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Freeform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0" name="Freeform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1" name="Group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Freeform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8" name="Group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Group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Freeform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Freeform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Freeform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Freeform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Freeform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Freeform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Freeform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Freeform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Freeform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Freeform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Freeform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Freeform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Freeform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Freeform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Freeform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Freeform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Freeform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Freeform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Freeform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Freeform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Freeform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Freeform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Freeform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Freeform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Freeform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Freeform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Freeform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Freeform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Freeform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Freeform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Freeform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Freeform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Freeform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Freeform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Freeform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Freeform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Freeform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Freeform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Freeform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Freeform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Freeform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Freeform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Freeform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Freeform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Freeform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Freeform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Freeform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0" name="Group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Freeform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Freeform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Freeform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Freeform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Freeform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Freeform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Freeform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Freeform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Freeform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1" name="Group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Freeform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Freeform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Freeform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Freeform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Freeform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Freeform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Freeform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Group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Freeform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Freeform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Freeform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Freeform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Freeform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Freeform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2" name="Group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1" name="Group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0" name="Group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10/16/2020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10/16/2020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10/16/2020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10/16/2020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Freeform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0" name="Group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Freeform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Group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Freeform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" name="Group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" name="Group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Freeform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2" name="Group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1" name="Group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Simply Does It!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2496136"/>
          </a:xfrm>
        </p:spPr>
        <p:txBody>
          <a:bodyPr/>
          <a:lstStyle/>
          <a:p>
            <a:r>
              <a:rPr lang="en-US" dirty="0"/>
              <a:t>Nursery Rhymes and Math in the Early Years</a:t>
            </a:r>
          </a:p>
          <a:p>
            <a:r>
              <a:rPr lang="en-US" sz="2400" dirty="0"/>
              <a:t>Caroline Purvis 15/10/2020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 idx="4294967295"/>
          </p:nvPr>
        </p:nvSpPr>
        <p:spPr>
          <a:xfrm>
            <a:off x="0" y="79375"/>
            <a:ext cx="9134475" cy="1233488"/>
          </a:xfrm>
        </p:spPr>
        <p:txBody>
          <a:bodyPr/>
          <a:lstStyle/>
          <a:p>
            <a:r>
              <a:rPr lang="en-US" dirty="0"/>
              <a:t>Rationale – Why Nursery Rhymes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4294967295"/>
          </p:nvPr>
        </p:nvSpPr>
        <p:spPr>
          <a:xfrm>
            <a:off x="0" y="1485900"/>
            <a:ext cx="9134475" cy="4152900"/>
          </a:xfrm>
        </p:spPr>
        <p:txBody>
          <a:bodyPr/>
          <a:lstStyle/>
          <a:p>
            <a:r>
              <a:rPr lang="en-US" dirty="0"/>
              <a:t>Changes to ECCE Scheme children now commencing pre-school at 2 </a:t>
            </a:r>
            <a:r>
              <a:rPr lang="en-US" dirty="0" err="1"/>
              <a:t>yrs</a:t>
            </a:r>
            <a:r>
              <a:rPr lang="en-US" dirty="0"/>
              <a:t> 8 months</a:t>
            </a:r>
          </a:p>
          <a:p>
            <a:r>
              <a:rPr lang="en-US" dirty="0"/>
              <a:t>Teachers may not understand the importance of Nursery Rhymes in introducing math concepts in a fun and playful manner.</a:t>
            </a:r>
          </a:p>
          <a:p>
            <a:r>
              <a:rPr lang="en-US" dirty="0"/>
              <a:t>Babies and children are born with a mathematical mind which must be nurtured and scaffolded to ensure that children are accepting of it at a later stage.</a:t>
            </a:r>
          </a:p>
          <a:p>
            <a:r>
              <a:rPr lang="en-US" dirty="0"/>
              <a:t>Allows for holistic development across the development trajectory.</a:t>
            </a:r>
          </a:p>
          <a:p>
            <a:r>
              <a:rPr lang="en-US" dirty="0"/>
              <a:t>Supportive measure for children with EAL.</a:t>
            </a:r>
          </a:p>
          <a:p>
            <a:r>
              <a:rPr lang="en-US" dirty="0"/>
              <a:t>Social and Group Activity – Fun!</a:t>
            </a:r>
          </a:p>
        </p:txBody>
      </p:sp>
    </p:spTree>
    <p:extLst>
      <p:ext uri="{BB962C8B-B14F-4D97-AF65-F5344CB8AC3E}">
        <p14:creationId xmlns:p14="http://schemas.microsoft.com/office/powerpoint/2010/main" val="140386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F1F89-801B-456F-B876-9B5D4B555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There is more to Math than numbers 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A5EA3-7936-4D0D-9B4A-A70BD94FD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6760" y="457200"/>
            <a:ext cx="6675120" cy="5943600"/>
          </a:xfrm>
        </p:spPr>
        <p:txBody>
          <a:bodyPr/>
          <a:lstStyle/>
          <a:p>
            <a:r>
              <a:rPr lang="en-IE" dirty="0"/>
              <a:t>Nursery Rhymes which explore phonics and phonology may help children to develop better maths skills (Nursery World, 2019). Intelligence and working memory is needed for all activities.</a:t>
            </a:r>
          </a:p>
          <a:p>
            <a:r>
              <a:rPr lang="en-IE" dirty="0"/>
              <a:t>The Language of Math is of particular importance.  Learning is holistic and does not happen in Isolation.</a:t>
            </a:r>
          </a:p>
          <a:p>
            <a:r>
              <a:rPr lang="en-IE" dirty="0"/>
              <a:t>Regular use of words such as many, most, few, full, empty, first, second, last, up, down, left, right etc. and opportunities to experience these in a concrete form.</a:t>
            </a:r>
          </a:p>
          <a:p>
            <a:r>
              <a:rPr lang="en-IE" dirty="0"/>
              <a:t>Simple and effective way for parents to work in partnership with teachers in understanding and supporting children in developing math skills.  </a:t>
            </a:r>
          </a:p>
          <a:p>
            <a:r>
              <a:rPr lang="en-IE" dirty="0"/>
              <a:t>Nursery Rhymes can promote interest and knowledge of shapes, numbers, measurement, pattern and problem solving within the prepared environment.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67C039-3A75-47C3-BF7B-92C4BE1DD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/>
          </a:bodyPr>
          <a:lstStyle/>
          <a:p>
            <a:r>
              <a:rPr lang="en-IE" dirty="0"/>
              <a:t>“Mathematic education should address the range of mathematical ideas that all children need to engage with. It should not be limited to number” (NCCA,)</a:t>
            </a:r>
          </a:p>
        </p:txBody>
      </p:sp>
    </p:spTree>
    <p:extLst>
      <p:ext uri="{BB962C8B-B14F-4D97-AF65-F5344CB8AC3E}">
        <p14:creationId xmlns:p14="http://schemas.microsoft.com/office/powerpoint/2010/main" val="1709971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yrics poster for &quot;Hickory Dickory...Crash!” animal song from Super Simple Learning. #kidssongs #kindergarten #ESL">
            <a:extLst>
              <a:ext uri="{FF2B5EF4-FFF2-40B4-BE49-F238E27FC236}">
                <a16:creationId xmlns:a16="http://schemas.microsoft.com/office/drawing/2014/main" id="{91CC0F65-5BD7-4557-97AD-B84A06EE20B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850" y="212036"/>
            <a:ext cx="5448300" cy="49033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5699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62E94F-0C71-4426-8534-19B5F3854306}"/>
              </a:ext>
            </a:extLst>
          </p:cNvPr>
          <p:cNvSpPr txBox="1"/>
          <p:nvPr/>
        </p:nvSpPr>
        <p:spPr>
          <a:xfrm>
            <a:off x="914400" y="2832149"/>
            <a:ext cx="584420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Baa </a:t>
            </a:r>
            <a:r>
              <a:rPr lang="en-US" b="1" dirty="0" err="1"/>
              <a:t>Baa</a:t>
            </a:r>
            <a:r>
              <a:rPr lang="en-US" b="1" dirty="0"/>
              <a:t> Black Sheep</a:t>
            </a:r>
          </a:p>
          <a:p>
            <a:endParaRPr lang="en-US" dirty="0"/>
          </a:p>
          <a:p>
            <a:r>
              <a:rPr lang="en-US" dirty="0"/>
              <a:t>Baa, baa, black sheep, Have you </a:t>
            </a:r>
            <a:r>
              <a:rPr lang="en-US" dirty="0">
                <a:highlight>
                  <a:srgbClr val="FFFF00"/>
                </a:highlight>
              </a:rPr>
              <a:t>any</a:t>
            </a:r>
            <a:r>
              <a:rPr lang="en-US" dirty="0"/>
              <a:t> wool? “Yes sir, yes sir, </a:t>
            </a:r>
            <a:r>
              <a:rPr lang="en-US" dirty="0">
                <a:highlight>
                  <a:srgbClr val="FFFF00"/>
                </a:highlight>
              </a:rPr>
              <a:t>Three</a:t>
            </a:r>
            <a:r>
              <a:rPr lang="en-US" dirty="0"/>
              <a:t> bags full!” </a:t>
            </a:r>
            <a:r>
              <a:rPr lang="en-US" dirty="0">
                <a:highlight>
                  <a:srgbClr val="FFFF00"/>
                </a:highlight>
              </a:rPr>
              <a:t>One</a:t>
            </a:r>
            <a:r>
              <a:rPr lang="en-US" dirty="0"/>
              <a:t> for the </a:t>
            </a:r>
            <a:r>
              <a:rPr lang="en-US" dirty="0">
                <a:highlight>
                  <a:srgbClr val="FFFF00"/>
                </a:highlight>
              </a:rPr>
              <a:t>Master</a:t>
            </a:r>
            <a:r>
              <a:rPr lang="en-US" dirty="0"/>
              <a:t>, And </a:t>
            </a:r>
            <a:r>
              <a:rPr lang="en-US" dirty="0">
                <a:highlight>
                  <a:srgbClr val="FFFF00"/>
                </a:highlight>
              </a:rPr>
              <a:t>on</a:t>
            </a:r>
            <a:r>
              <a:rPr lang="en-US" dirty="0"/>
              <a:t>e for the </a:t>
            </a:r>
            <a:r>
              <a:rPr lang="en-US" dirty="0">
                <a:highlight>
                  <a:srgbClr val="FFFF00"/>
                </a:highlight>
              </a:rPr>
              <a:t>Dame</a:t>
            </a:r>
            <a:r>
              <a:rPr lang="en-US" dirty="0"/>
              <a:t>, And </a:t>
            </a:r>
            <a:r>
              <a:rPr lang="en-US" dirty="0">
                <a:highlight>
                  <a:srgbClr val="FFFF00"/>
                </a:highlight>
              </a:rPr>
              <a:t>one</a:t>
            </a:r>
            <a:r>
              <a:rPr lang="en-US" dirty="0"/>
              <a:t> for the </a:t>
            </a:r>
            <a:r>
              <a:rPr lang="en-US" dirty="0">
                <a:highlight>
                  <a:srgbClr val="FFFF00"/>
                </a:highlight>
              </a:rPr>
              <a:t>little boy</a:t>
            </a:r>
            <a:r>
              <a:rPr lang="en-US" dirty="0"/>
              <a:t>, Who lives </a:t>
            </a:r>
            <a:r>
              <a:rPr lang="en-US" dirty="0">
                <a:highlight>
                  <a:srgbClr val="FFFF00"/>
                </a:highlight>
              </a:rPr>
              <a:t>down</a:t>
            </a:r>
            <a:r>
              <a:rPr lang="en-US" dirty="0"/>
              <a:t> the lane.</a:t>
            </a:r>
            <a:endParaRPr lang="en-IE" dirty="0"/>
          </a:p>
        </p:txBody>
      </p:sp>
      <p:pic>
        <p:nvPicPr>
          <p:cNvPr id="1028" name="Picture 4" descr="She would love this song ! | Halloween poems, Pumpkin poem, Halloween  preschool">
            <a:extLst>
              <a:ext uri="{FF2B5EF4-FFF2-40B4-BE49-F238E27FC236}">
                <a16:creationId xmlns:a16="http://schemas.microsoft.com/office/drawing/2014/main" id="{826B78EE-F6AE-46CB-96B2-8F98590FEA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12035"/>
            <a:ext cx="5844209" cy="3935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5E1C5A-A3F5-41F2-BEFB-D6D4779A93A7}"/>
              </a:ext>
            </a:extLst>
          </p:cNvPr>
          <p:cNvSpPr txBox="1"/>
          <p:nvPr/>
        </p:nvSpPr>
        <p:spPr>
          <a:xfrm>
            <a:off x="7726016" y="2832149"/>
            <a:ext cx="414793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Twinkle, Twinkle Little Star </a:t>
            </a:r>
          </a:p>
          <a:p>
            <a:endParaRPr lang="en-US" b="1" dirty="0"/>
          </a:p>
          <a:p>
            <a:r>
              <a:rPr lang="en-US" dirty="0"/>
              <a:t>Twinkle, twinkle, little</a:t>
            </a:r>
            <a:r>
              <a:rPr lang="en-US" dirty="0">
                <a:highlight>
                  <a:srgbClr val="FFFF00"/>
                </a:highlight>
              </a:rPr>
              <a:t> star</a:t>
            </a:r>
            <a:r>
              <a:rPr lang="en-US" dirty="0"/>
              <a:t>, How I wonder what you are. </a:t>
            </a:r>
            <a:r>
              <a:rPr lang="en-US" dirty="0">
                <a:highlight>
                  <a:srgbClr val="FFFF00"/>
                </a:highlight>
              </a:rPr>
              <a:t>Up above </a:t>
            </a:r>
            <a:r>
              <a:rPr lang="en-US" dirty="0"/>
              <a:t>the world </a:t>
            </a:r>
            <a:r>
              <a:rPr lang="en-US" dirty="0">
                <a:highlight>
                  <a:srgbClr val="FFFF00"/>
                </a:highlight>
              </a:rPr>
              <a:t>so high</a:t>
            </a:r>
            <a:r>
              <a:rPr lang="en-US" dirty="0"/>
              <a:t>, Like a </a:t>
            </a:r>
            <a:r>
              <a:rPr lang="en-US" dirty="0">
                <a:highlight>
                  <a:srgbClr val="FFFF00"/>
                </a:highlight>
              </a:rPr>
              <a:t>diamond</a:t>
            </a:r>
            <a:r>
              <a:rPr lang="en-US" dirty="0"/>
              <a:t> in the sky. Twinkle, twinkle, little star, How I wonder what you are.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27208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C9E799-68DE-42B4-9741-243A7B58D3F4}"/>
              </a:ext>
            </a:extLst>
          </p:cNvPr>
          <p:cNvSpPr txBox="1"/>
          <p:nvPr/>
        </p:nvSpPr>
        <p:spPr>
          <a:xfrm>
            <a:off x="257075" y="914401"/>
            <a:ext cx="1179054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E" sz="2400" dirty="0"/>
              <a:t>Conclusion</a:t>
            </a:r>
          </a:p>
          <a:p>
            <a:endParaRPr lang="en-IE" sz="2400" dirty="0"/>
          </a:p>
          <a:p>
            <a:r>
              <a:rPr lang="en-IE" sz="2400" dirty="0"/>
              <a:t>It is important to understand and meet the child where they are in their development.</a:t>
            </a:r>
          </a:p>
          <a:p>
            <a:r>
              <a:rPr lang="en-IE" sz="2400" dirty="0"/>
              <a:t>Early Years Teachers should understand what they are trying to achieve, and how this can be facilitated in an individual classroom.</a:t>
            </a:r>
          </a:p>
          <a:p>
            <a:r>
              <a:rPr lang="en-IE" sz="2400" dirty="0"/>
              <a:t>Children can be enabled to explore concepts introduced in Nursery Rhymes through play and exploration within the prepared environment.</a:t>
            </a:r>
          </a:p>
          <a:p>
            <a:r>
              <a:rPr lang="en-IE" sz="2400" dirty="0"/>
              <a:t>Teachers and parents have an important role in scaffolding the child’s learning.</a:t>
            </a:r>
          </a:p>
          <a:p>
            <a:r>
              <a:rPr lang="en-IE" sz="2400" dirty="0"/>
              <a:t>It’s all about the delivery!  Rhyme time should be fun, children should be active participants.</a:t>
            </a:r>
          </a:p>
          <a:p>
            <a:r>
              <a:rPr lang="en-IE" sz="2400" dirty="0"/>
              <a:t>Repetition, Repetition, Repetition!</a:t>
            </a:r>
          </a:p>
          <a:p>
            <a:r>
              <a:rPr lang="en-IE" sz="2400" dirty="0"/>
              <a:t>Do not underestimate the importance of the foundations for later learning.</a:t>
            </a:r>
          </a:p>
        </p:txBody>
      </p:sp>
    </p:spTree>
    <p:extLst>
      <p:ext uri="{BB962C8B-B14F-4D97-AF65-F5344CB8AC3E}">
        <p14:creationId xmlns:p14="http://schemas.microsoft.com/office/powerpoint/2010/main" val="3552232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ADDE97E-CE31-4471-B696-B0CC7CA27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Useful Resources/References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D6E63A-0556-4446-A7AC-55AA783B1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National Council for Curriculum Assessment (2014)  </a:t>
            </a:r>
            <a:r>
              <a:rPr lang="en-IE" i="1" dirty="0"/>
              <a:t>Mathematics in Early Childhood and Primary Education (3-8 years). </a:t>
            </a:r>
            <a:r>
              <a:rPr lang="en-IE" dirty="0"/>
              <a:t>Dublin</a:t>
            </a:r>
          </a:p>
          <a:p>
            <a:r>
              <a:rPr lang="en-IE" dirty="0"/>
              <a:t>Teachearlyyears.com</a:t>
            </a:r>
          </a:p>
          <a:p>
            <a:r>
              <a:rPr lang="en-IE" dirty="0"/>
              <a:t>Twinkl.ie</a:t>
            </a:r>
          </a:p>
          <a:p>
            <a:r>
              <a:rPr lang="en-IE" dirty="0"/>
              <a:t>Zero to Three ‘Help Your Child Develop Early Math Skills’ available @https://www.zerotothree.org/resources/299-help-your-child-develop-early-math-skills (accessed 10/10/2020)</a:t>
            </a:r>
          </a:p>
        </p:txBody>
      </p:sp>
    </p:spTree>
    <p:extLst>
      <p:ext uri="{BB962C8B-B14F-4D97-AF65-F5344CB8AC3E}">
        <p14:creationId xmlns:p14="http://schemas.microsoft.com/office/powerpoint/2010/main" val="172115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ll fun education presentation (widescreen).potx" id="{13F266B3-3667-4715-838E-2D35384A824B}" vid="{5EC2A2B6-6A5B-436A-9EF3-6607D16C2EDB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www.w3.org/XML/1998/namespace"/>
    <ds:schemaRef ds:uri="http://purl.org/dc/terms/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40262f94-9f35-4ac3-9a90-690165a166b7"/>
    <ds:schemaRef ds:uri="a4f35948-e619-41b3-aa29-22878b09cfd2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Fall fun education presentation (widescreen)</Template>
  <TotalTime>346</TotalTime>
  <Words>545</Words>
  <Application>Microsoft Office PowerPoint</Application>
  <PresentationFormat>Widescreen</PresentationFormat>
  <Paragraphs>44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Cambria</vt:lpstr>
      <vt:lpstr>Back to School 16x9</vt:lpstr>
      <vt:lpstr>Simply Does It!</vt:lpstr>
      <vt:lpstr>Rationale – Why Nursery Rhymes</vt:lpstr>
      <vt:lpstr>There is more to Math than numbers !</vt:lpstr>
      <vt:lpstr>PowerPoint Presentation</vt:lpstr>
      <vt:lpstr>PowerPoint Presentation</vt:lpstr>
      <vt:lpstr>PowerPoint Presentation</vt:lpstr>
      <vt:lpstr>Useful Resources/References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Simply Does It!</dc:title>
  <dc:creator>Caroline Purvis</dc:creator>
  <cp:lastModifiedBy>Caroline Purvis</cp:lastModifiedBy>
  <cp:revision>22</cp:revision>
  <cp:lastPrinted>2020-10-15T14:32:02Z</cp:lastPrinted>
  <dcterms:created xsi:type="dcterms:W3CDTF">2020-10-13T08:36:06Z</dcterms:created>
  <dcterms:modified xsi:type="dcterms:W3CDTF">2020-10-16T20:44:26Z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