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12192000"/>
  <p:notesSz cx="6858000" cy="9144000"/>
  <p:embeddedFontLst>
    <p:embeddedFont>
      <p:font typeface="Libre Franklin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0" roundtripDataSignature="AMtx7mgL6esY1o77lFmMc08ysg8jBRIE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LibreFranklin-bold.fntdata"/><Relationship Id="rId16" Type="http://schemas.openxmlformats.org/officeDocument/2006/relationships/font" Target="fonts/LibreFranklin-regular.fntdata"/><Relationship Id="rId5" Type="http://schemas.openxmlformats.org/officeDocument/2006/relationships/slide" Target="slides/slide1.xml"/><Relationship Id="rId19" Type="http://schemas.openxmlformats.org/officeDocument/2006/relationships/font" Target="fonts/LibreFranklin-boldItalic.fntdata"/><Relationship Id="rId6" Type="http://schemas.openxmlformats.org/officeDocument/2006/relationships/slide" Target="slides/slide2.xml"/><Relationship Id="rId18" Type="http://schemas.openxmlformats.org/officeDocument/2006/relationships/font" Target="fonts/LibreFranklin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13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Bookman Old Style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3"/>
          <p:cNvSpPr txBox="1"/>
          <p:nvPr>
            <p:ph idx="1" type="subTitle"/>
          </p:nvPr>
        </p:nvSpPr>
        <p:spPr>
          <a:xfrm>
            <a:off x="1100051" y="4645152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2pPr>
            <a:lvl3pPr lvl="2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3pPr>
            <a:lvl4pPr lvl="3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4pPr>
            <a:lvl5pPr lvl="4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cxnSp>
        <p:nvCxnSpPr>
          <p:cNvPr id="17" name="Google Shape;17;p13"/>
          <p:cNvCxnSpPr/>
          <p:nvPr/>
        </p:nvCxnSpPr>
        <p:spPr>
          <a:xfrm>
            <a:off x="1207658" y="4474741"/>
            <a:ext cx="987552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13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3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2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2"/>
          <p:cNvSpPr txBox="1"/>
          <p:nvPr>
            <p:ph idx="1" type="body"/>
          </p:nvPr>
        </p:nvSpPr>
        <p:spPr>
          <a:xfrm rot="5400000">
            <a:off x="4246034" y="-1040553"/>
            <a:ext cx="3760891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0" name="Google Shape;80;p22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2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23"/>
          <p:cNvSpPr txBox="1"/>
          <p:nvPr>
            <p:ph type="title"/>
          </p:nvPr>
        </p:nvSpPr>
        <p:spPr>
          <a:xfrm rot="5400000">
            <a:off x="7159401" y="1977801"/>
            <a:ext cx="575989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3"/>
          <p:cNvSpPr txBox="1"/>
          <p:nvPr>
            <p:ph idx="1" type="body"/>
          </p:nvPr>
        </p:nvSpPr>
        <p:spPr>
          <a:xfrm rot="5400000">
            <a:off x="1825401" y="-574899"/>
            <a:ext cx="575989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7" name="Google Shape;87;p23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3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3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4"/>
          <p:cNvSpPr txBox="1"/>
          <p:nvPr>
            <p:ph idx="1" type="body"/>
          </p:nvPr>
        </p:nvSpPr>
        <p:spPr>
          <a:xfrm>
            <a:off x="1097280" y="2120900"/>
            <a:ext cx="4639736" cy="37481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4" name="Google Shape;24;p14"/>
          <p:cNvSpPr txBox="1"/>
          <p:nvPr>
            <p:ph idx="2" type="body"/>
          </p:nvPr>
        </p:nvSpPr>
        <p:spPr>
          <a:xfrm>
            <a:off x="6515944" y="2120900"/>
            <a:ext cx="4639736" cy="3748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4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4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5"/>
          <p:cNvSpPr txBox="1"/>
          <p:nvPr>
            <p:ph idx="1" type="body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5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6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6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6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solidFill>
          <a:schemeClr val="lt1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7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17"/>
          <p:cNvSpPr txBox="1"/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Bookman Old Style"/>
              <a:buNone/>
              <a:defRPr b="0"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" type="body"/>
          </p:nvPr>
        </p:nvSpPr>
        <p:spPr>
          <a:xfrm>
            <a:off x="1097280" y="466344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cxnSp>
        <p:nvCxnSpPr>
          <p:cNvPr id="43" name="Google Shape;43;p17"/>
          <p:cNvCxnSpPr/>
          <p:nvPr/>
        </p:nvCxnSpPr>
        <p:spPr>
          <a:xfrm>
            <a:off x="1207658" y="4485132"/>
            <a:ext cx="987552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17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7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7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8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8"/>
          <p:cNvSpPr txBox="1"/>
          <p:nvPr>
            <p:ph idx="1" type="body"/>
          </p:nvPr>
        </p:nvSpPr>
        <p:spPr>
          <a:xfrm>
            <a:off x="1097280" y="2057400"/>
            <a:ext cx="4639736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8"/>
          <p:cNvSpPr txBox="1"/>
          <p:nvPr>
            <p:ph idx="2" type="body"/>
          </p:nvPr>
        </p:nvSpPr>
        <p:spPr>
          <a:xfrm>
            <a:off x="1097280" y="2958274"/>
            <a:ext cx="4639736" cy="2910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3" type="body"/>
          </p:nvPr>
        </p:nvSpPr>
        <p:spPr>
          <a:xfrm>
            <a:off x="6515944" y="2057400"/>
            <a:ext cx="4639736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18"/>
          <p:cNvSpPr txBox="1"/>
          <p:nvPr>
            <p:ph idx="4" type="body"/>
          </p:nvPr>
        </p:nvSpPr>
        <p:spPr>
          <a:xfrm>
            <a:off x="6515944" y="2958273"/>
            <a:ext cx="4639736" cy="2910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3" name="Google Shape;53;p18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8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8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9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9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9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20"/>
          <p:cNvSpPr txBox="1"/>
          <p:nvPr>
            <p:ph type="title"/>
          </p:nvPr>
        </p:nvSpPr>
        <p:spPr>
          <a:xfrm>
            <a:off x="643466" y="786383"/>
            <a:ext cx="3517567" cy="2093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man Old Style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0"/>
          <p:cNvSpPr txBox="1"/>
          <p:nvPr>
            <p:ph idx="1" type="body"/>
          </p:nvPr>
        </p:nvSpPr>
        <p:spPr>
          <a:xfrm>
            <a:off x="5458984" y="812799"/>
            <a:ext cx="5928344" cy="5294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5" name="Google Shape;65;p20"/>
          <p:cNvSpPr txBox="1"/>
          <p:nvPr>
            <p:ph idx="2" type="body"/>
          </p:nvPr>
        </p:nvSpPr>
        <p:spPr>
          <a:xfrm>
            <a:off x="643465" y="3043050"/>
            <a:ext cx="3517567" cy="30645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6" name="Google Shape;66;p20"/>
          <p:cNvSpPr txBox="1"/>
          <p:nvPr>
            <p:ph idx="10" type="dt"/>
          </p:nvPr>
        </p:nvSpPr>
        <p:spPr>
          <a:xfrm>
            <a:off x="643464" y="6446520"/>
            <a:ext cx="35175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 txBox="1"/>
          <p:nvPr>
            <p:ph idx="11" type="ftr"/>
          </p:nvPr>
        </p:nvSpPr>
        <p:spPr>
          <a:xfrm>
            <a:off x="5458983" y="6446520"/>
            <a:ext cx="533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0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1"/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21"/>
          <p:cNvSpPr/>
          <p:nvPr>
            <p:ph idx="2" type="pic"/>
          </p:nvPr>
        </p:nvSpPr>
        <p:spPr>
          <a:xfrm>
            <a:off x="15" y="0"/>
            <a:ext cx="12191985" cy="457835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457200" spcFirstLastPara="1" rIns="0" wrap="square" tIns="457200">
            <a:normAutofit/>
          </a:bodyPr>
          <a:lstStyle>
            <a:lvl1pPr lvl="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72" name="Google Shape;72;p21"/>
          <p:cNvSpPr txBox="1"/>
          <p:nvPr>
            <p:ph type="title"/>
          </p:nvPr>
        </p:nvSpPr>
        <p:spPr>
          <a:xfrm>
            <a:off x="1097279" y="4799362"/>
            <a:ext cx="10113645" cy="74368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man Old Style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1"/>
          <p:cNvSpPr txBox="1"/>
          <p:nvPr>
            <p:ph idx="1" type="body"/>
          </p:nvPr>
        </p:nvSpPr>
        <p:spPr>
          <a:xfrm>
            <a:off x="1097279" y="5715000"/>
            <a:ext cx="10113264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4" name="Google Shape;74;p21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1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1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" name="Google Shape;7;p12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Bookman Old Style"/>
              <a:buNone/>
              <a:defRPr b="0" i="0" sz="4700" u="none" cap="none" strike="noStrike">
                <a:solidFill>
                  <a:srgbClr val="3F3F3F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12"/>
          <p:cNvSpPr txBox="1"/>
          <p:nvPr>
            <p:ph idx="1" type="body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9250" lvl="0" marL="45720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Calibri"/>
              <a:buChar char=" "/>
              <a:defRPr b="0" i="0" sz="19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36550" lvl="1" marL="914400" marR="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Calibri"/>
              <a:buChar char="◦"/>
              <a:defRPr b="0" i="0" sz="17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11150" lvl="2" marL="137160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Calibri"/>
              <a:buChar char="◦"/>
              <a:defRPr b="0" i="0" sz="13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11150" lvl="3" marL="182880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Calibri"/>
              <a:buChar char="◦"/>
              <a:defRPr b="0" i="0" sz="13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11150" lvl="4" marL="228600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Calibri"/>
              <a:buChar char="◦"/>
              <a:defRPr b="0" i="0" sz="13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1" name="Google Shape;11;p12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cxnSp>
        <p:nvCxnSpPr>
          <p:cNvPr id="12" name="Google Shape;12;p12"/>
          <p:cNvCxnSpPr/>
          <p:nvPr/>
        </p:nvCxnSpPr>
        <p:spPr>
          <a:xfrm>
            <a:off x="1193532" y="1897380"/>
            <a:ext cx="996696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22.png"/><Relationship Id="rId7" Type="http://schemas.openxmlformats.org/officeDocument/2006/relationships/image" Target="../media/image2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2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8.png"/><Relationship Id="rId5" Type="http://schemas.openxmlformats.org/officeDocument/2006/relationships/image" Target="../media/image20.jpg"/><Relationship Id="rId6" Type="http://schemas.openxmlformats.org/officeDocument/2006/relationships/image" Target="../media/image2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Relationship Id="rId4" Type="http://schemas.openxmlformats.org/officeDocument/2006/relationships/image" Target="../media/image14.jpg"/><Relationship Id="rId5" Type="http://schemas.openxmlformats.org/officeDocument/2006/relationships/image" Target="../media/image19.jpg"/><Relationship Id="rId6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5.jpg"/><Relationship Id="rId5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g"/><Relationship Id="rId4" Type="http://schemas.openxmlformats.org/officeDocument/2006/relationships/image" Target="../media/image13.jpg"/><Relationship Id="rId5" Type="http://schemas.openxmlformats.org/officeDocument/2006/relationships/image" Target="../media/image15.jpg"/><Relationship Id="rId6" Type="http://schemas.openxmlformats.org/officeDocument/2006/relationships/image" Target="../media/image22.png"/><Relationship Id="rId7" Type="http://schemas.openxmlformats.org/officeDocument/2006/relationships/image" Target="../media/image2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g"/><Relationship Id="rId4" Type="http://schemas.openxmlformats.org/officeDocument/2006/relationships/image" Target="../media/image27.jpg"/><Relationship Id="rId5" Type="http://schemas.openxmlformats.org/officeDocument/2006/relationships/image" Target="../media/image30.jpg"/><Relationship Id="rId6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"/>
          <p:cNvSpPr txBox="1"/>
          <p:nvPr>
            <p:ph type="ctrTitle"/>
          </p:nvPr>
        </p:nvSpPr>
        <p:spPr>
          <a:xfrm>
            <a:off x="5289754" y="639097"/>
            <a:ext cx="5452227" cy="374647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580"/>
              <a:buFont typeface="Bookman Old Style"/>
              <a:buNone/>
            </a:pPr>
            <a:br>
              <a:rPr lang="en-IE" sz="5580"/>
            </a:br>
            <a:br>
              <a:rPr lang="en-IE" sz="5580"/>
            </a:br>
            <a:br>
              <a:rPr lang="en-IE" sz="5580"/>
            </a:br>
            <a:br>
              <a:rPr lang="en-IE" sz="5580"/>
            </a:br>
            <a:br>
              <a:rPr lang="en-IE" sz="5580"/>
            </a:br>
            <a:br>
              <a:rPr lang="en-IE" sz="5580"/>
            </a:br>
            <a:r>
              <a:rPr lang="en-IE" sz="5180"/>
              <a:t>Early </a:t>
            </a:r>
            <a:r>
              <a:rPr lang="en-IE" sz="5180">
                <a:latin typeface="Libre Franklin"/>
                <a:ea typeface="Libre Franklin"/>
                <a:cs typeface="Libre Franklin"/>
                <a:sym typeface="Libre Franklin"/>
              </a:rPr>
              <a:t>Numeracy</a:t>
            </a:r>
            <a:r>
              <a:rPr lang="en-IE" sz="5180"/>
              <a:t> Through Play and Every day Learning Experiences</a:t>
            </a:r>
            <a:endParaRPr sz="7600"/>
          </a:p>
        </p:txBody>
      </p:sp>
      <p:sp>
        <p:nvSpPr>
          <p:cNvPr id="95" name="Google Shape;95;p1"/>
          <p:cNvSpPr txBox="1"/>
          <p:nvPr>
            <p:ph idx="1" type="subTitle"/>
          </p:nvPr>
        </p:nvSpPr>
        <p:spPr>
          <a:xfrm>
            <a:off x="5289753" y="4672739"/>
            <a:ext cx="6269347" cy="1021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20"/>
              <a:buNone/>
            </a:pPr>
            <a:r>
              <a:rPr lang="en-IE" sz="1820">
                <a:solidFill>
                  <a:srgbClr val="26262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                  BY ANGELA FÖLDES</a:t>
            </a:r>
            <a:endParaRPr sz="1820">
              <a:solidFill>
                <a:srgbClr val="26262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1820"/>
              <a:buNone/>
            </a:pPr>
            <a:r>
              <a:rPr lang="en-IE" sz="1820">
                <a:solidFill>
                  <a:srgbClr val="26262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   CARR’S CHILD AND FAMILY SERVICES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1330"/>
              <a:buNone/>
            </a:pPr>
            <a:r>
              <a:t/>
            </a:r>
            <a:endParaRPr sz="1330">
              <a:solidFill>
                <a:srgbClr val="262626"/>
              </a:solidFill>
            </a:endParaRPr>
          </a:p>
        </p:txBody>
      </p:sp>
      <p:pic>
        <p:nvPicPr>
          <p:cNvPr descr="A picture containing shape&#10;&#10;Description automatically generated" id="96" name="Google Shape;9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029" y="723934"/>
            <a:ext cx="4879548" cy="3324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"/>
          <p:cNvSpPr txBox="1"/>
          <p:nvPr>
            <p:ph type="title"/>
          </p:nvPr>
        </p:nvSpPr>
        <p:spPr>
          <a:xfrm>
            <a:off x="1097280" y="286603"/>
            <a:ext cx="10058400" cy="5896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Bookman Old Style"/>
              <a:buNone/>
            </a:pPr>
            <a:r>
              <a:rPr lang="en-IE" sz="4000"/>
              <a:t>Measurement, size, lengths, etc.</a:t>
            </a:r>
            <a:endParaRPr/>
          </a:p>
        </p:txBody>
      </p:sp>
      <p:pic>
        <p:nvPicPr>
          <p:cNvPr descr="A picture containing indoor, sitting, table, desk&#10;&#10;Description automatically generated" id="182" name="Google Shape;18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4432" y="1875188"/>
            <a:ext cx="2842176" cy="21932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able, indoor, sitting, baby&#10;&#10;Description automatically generated" id="183" name="Google Shape;18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7280" y="4262861"/>
            <a:ext cx="2842176" cy="21253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arge brown teddy bear sitting on a table&#10;&#10;Description automatically generated" id="184" name="Google Shape;18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88115" y="3200206"/>
            <a:ext cx="2842176" cy="2125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185" name="Google Shape;185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33602" y="400049"/>
            <a:ext cx="1244155" cy="1184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ke sitting on top of a table&#10;&#10;Description automatically generated" id="186" name="Google Shape;186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78375" y="2219325"/>
            <a:ext cx="3927825" cy="370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3" name="Google Shape;193;p11"/>
          <p:cNvSpPr/>
          <p:nvPr/>
        </p:nvSpPr>
        <p:spPr>
          <a:xfrm>
            <a:off x="458724" y="457200"/>
            <a:ext cx="11274552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4" name="Google Shape;194;p11"/>
          <p:cNvSpPr/>
          <p:nvPr/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Thank You - Kids Text Clip Art – Prawny Clipart Cartoons &amp; Vintage  Illustrations" id="195" name="Google Shape;19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8398" y="905933"/>
            <a:ext cx="9247207" cy="5039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/>
          <p:nvPr>
            <p:ph type="title"/>
          </p:nvPr>
        </p:nvSpPr>
        <p:spPr>
          <a:xfrm>
            <a:off x="1097280" y="286603"/>
            <a:ext cx="10058400" cy="7023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Bookman Old Style"/>
              <a:buNone/>
            </a:pPr>
            <a:r>
              <a:rPr lang="en-IE" sz="4000"/>
              <a:t>Numeracy and Play</a:t>
            </a:r>
            <a:endParaRPr/>
          </a:p>
        </p:txBody>
      </p:sp>
      <p:sp>
        <p:nvSpPr>
          <p:cNvPr id="102" name="Google Shape;102;p2"/>
          <p:cNvSpPr txBox="1"/>
          <p:nvPr>
            <p:ph idx="2" type="body"/>
          </p:nvPr>
        </p:nvSpPr>
        <p:spPr>
          <a:xfrm>
            <a:off x="5894773" y="1509204"/>
            <a:ext cx="5260907" cy="4359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35"/>
              <a:buNone/>
            </a:pPr>
            <a:r>
              <a:rPr lang="en-IE" sz="2035">
                <a:latin typeface="Bookman Old Style"/>
                <a:ea typeface="Bookman Old Style"/>
                <a:cs typeface="Bookman Old Style"/>
                <a:sym typeface="Bookman Old Style"/>
              </a:rPr>
              <a:t>Play:  </a:t>
            </a:r>
            <a:endParaRPr/>
          </a:p>
          <a:p>
            <a:pPr indent="-129222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2035"/>
              <a:buFont typeface="Arial"/>
              <a:buChar char="•"/>
            </a:pPr>
            <a:r>
              <a:rPr lang="en-IE" sz="2035">
                <a:latin typeface="Bookman Old Style"/>
                <a:ea typeface="Bookman Old Style"/>
                <a:cs typeface="Bookman Old Style"/>
                <a:sym typeface="Bookman Old Style"/>
              </a:rPr>
              <a:t>natural language of the child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2035"/>
              <a:buNone/>
            </a:pPr>
            <a:r>
              <a:rPr lang="en-IE" sz="2035">
                <a:latin typeface="Bookman Old Style"/>
                <a:ea typeface="Bookman Old Style"/>
                <a:cs typeface="Bookman Old Style"/>
                <a:sym typeface="Bookman Old Style"/>
              </a:rPr>
              <a:t>                       Charles E. Schaefer (2014)</a:t>
            </a:r>
            <a:endParaRPr/>
          </a:p>
          <a:p>
            <a:pPr indent="-129222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2035"/>
              <a:buFont typeface="Arial"/>
              <a:buChar char="•"/>
            </a:pPr>
            <a:r>
              <a:rPr lang="en-IE" sz="2035">
                <a:latin typeface="Bookman Old Style"/>
                <a:ea typeface="Bookman Old Style"/>
                <a:cs typeface="Bookman Old Style"/>
                <a:sym typeface="Bookman Old Style"/>
              </a:rPr>
              <a:t>makes learning an enjoyable experience</a:t>
            </a:r>
            <a:endParaRPr/>
          </a:p>
          <a:p>
            <a:pPr indent="-129222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2035"/>
              <a:buFont typeface="Arial"/>
              <a:buChar char="•"/>
            </a:pPr>
            <a:r>
              <a:rPr lang="en-IE" sz="2035">
                <a:latin typeface="Bookman Old Style"/>
                <a:ea typeface="Bookman Old Style"/>
                <a:cs typeface="Bookman Old Style"/>
                <a:sym typeface="Bookman Old Style"/>
              </a:rPr>
              <a:t>initiates learning                </a:t>
            </a:r>
            <a:endParaRPr/>
          </a:p>
          <a:p>
            <a:pPr indent="-129222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2035"/>
              <a:buFont typeface="Arial"/>
              <a:buChar char="•"/>
            </a:pPr>
            <a:r>
              <a:rPr lang="en-IE" sz="2035">
                <a:latin typeface="Bookman Old Style"/>
                <a:ea typeface="Bookman Old Style"/>
                <a:cs typeface="Bookman Old Style"/>
                <a:sym typeface="Bookman Old Style"/>
              </a:rPr>
              <a:t>facilitates learning</a:t>
            </a:r>
            <a:endParaRPr/>
          </a:p>
          <a:p>
            <a:pPr indent="-129222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2035"/>
              <a:buFont typeface="Arial"/>
              <a:buChar char="•"/>
            </a:pPr>
            <a:r>
              <a:rPr lang="en-IE" sz="2035">
                <a:latin typeface="Bookman Old Style"/>
                <a:ea typeface="Bookman Old Style"/>
                <a:cs typeface="Bookman Old Style"/>
                <a:sym typeface="Bookman Old Style"/>
              </a:rPr>
              <a:t>strengthen the individual</a:t>
            </a:r>
            <a:endParaRPr/>
          </a:p>
          <a:p>
            <a:pPr indent="-129222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2035"/>
              <a:buFont typeface="Arial"/>
              <a:buChar char="•"/>
            </a:pPr>
            <a:r>
              <a:rPr lang="en-IE" sz="2035">
                <a:latin typeface="Bookman Old Style"/>
                <a:ea typeface="Bookman Old Style"/>
                <a:cs typeface="Bookman Old Style"/>
                <a:sym typeface="Bookman Old Style"/>
              </a:rPr>
              <a:t>hands on experiences</a:t>
            </a:r>
            <a:endParaRPr/>
          </a:p>
          <a:p>
            <a:pPr indent="0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1757"/>
              <a:buFont typeface="Arial"/>
              <a:buNone/>
            </a:pPr>
            <a:r>
              <a:t/>
            </a:r>
            <a:endParaRPr b="1" sz="1757"/>
          </a:p>
          <a:p>
            <a:pPr indent="0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1757"/>
              <a:buFont typeface="Arial"/>
              <a:buNone/>
            </a:pPr>
            <a:r>
              <a:t/>
            </a:r>
            <a:endParaRPr sz="1757"/>
          </a:p>
        </p:txBody>
      </p:sp>
      <p:sp>
        <p:nvSpPr>
          <p:cNvPr id="103" name="Google Shape;103;p2"/>
          <p:cNvSpPr txBox="1"/>
          <p:nvPr>
            <p:ph idx="1" type="body"/>
          </p:nvPr>
        </p:nvSpPr>
        <p:spPr>
          <a:xfrm>
            <a:off x="1097280" y="1509204"/>
            <a:ext cx="4639736" cy="4359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35"/>
              <a:buNone/>
            </a:pPr>
            <a:r>
              <a:rPr lang="en-IE" sz="2035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Early Numeracy : </a:t>
            </a:r>
            <a:endParaRPr sz="2035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182880" lvl="1" marL="384048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35"/>
              <a:buFont typeface="Arial"/>
              <a:buChar char="•"/>
            </a:pPr>
            <a:r>
              <a:rPr lang="en-IE" sz="2035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basic maths concept: identifying numbers, counting, noticing patterns &amp; sequencing, time,  measuring, sorting, using positional directional language, etc. </a:t>
            </a:r>
            <a:endParaRPr sz="2035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182880" lvl="1" marL="384048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35"/>
              <a:buFont typeface="Arial"/>
              <a:buChar char="•"/>
            </a:pPr>
            <a:r>
              <a:rPr lang="en-IE" sz="2035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everyday interactions</a:t>
            </a:r>
            <a:endParaRPr sz="2035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182880" lvl="1" marL="384048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35"/>
              <a:buFont typeface="Arial"/>
              <a:buChar char="•"/>
            </a:pPr>
            <a:r>
              <a:rPr lang="en-IE" sz="2035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through play </a:t>
            </a:r>
            <a:endParaRPr/>
          </a:p>
          <a:p>
            <a:pPr indent="0" lvl="1" marL="201168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572"/>
              <a:buNone/>
            </a:pPr>
            <a:r>
              <a:t/>
            </a:r>
            <a:endParaRPr b="1" sz="1572"/>
          </a:p>
          <a:p>
            <a:pPr indent="0" lvl="0" marL="91440" rtl="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SzPts val="1757"/>
              <a:buNone/>
            </a:pPr>
            <a:r>
              <a:t/>
            </a:r>
            <a:endParaRPr sz="1757"/>
          </a:p>
        </p:txBody>
      </p:sp>
      <p:pic>
        <p:nvPicPr>
          <p:cNvPr descr="A picture containing drawing&#10;&#10;Description automatically generated" id="104" name="Google Shape;10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1371" y="4447561"/>
            <a:ext cx="2265847" cy="16660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able, sitting, small, holding&#10;&#10;Description automatically generated" id="105" name="Google Shape;10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90523" y="3153793"/>
            <a:ext cx="2882712" cy="1402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1" name="Google Shape;111;p3"/>
          <p:cNvSpPr txBox="1"/>
          <p:nvPr>
            <p:ph type="title"/>
          </p:nvPr>
        </p:nvSpPr>
        <p:spPr>
          <a:xfrm>
            <a:off x="1036320" y="286603"/>
            <a:ext cx="10058400" cy="1542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Bookman Old Style"/>
              <a:buNone/>
            </a:pPr>
            <a:r>
              <a:rPr lang="en-IE" sz="4000"/>
              <a:t>Implementing Early Numeracy Learning Experiences  through Play in Carr’s Child and Family Services</a:t>
            </a:r>
            <a:endParaRPr/>
          </a:p>
        </p:txBody>
      </p:sp>
      <p:cxnSp>
        <p:nvCxnSpPr>
          <p:cNvPr id="112" name="Google Shape;112;p3"/>
          <p:cNvCxnSpPr/>
          <p:nvPr/>
        </p:nvCxnSpPr>
        <p:spPr>
          <a:xfrm>
            <a:off x="1106573" y="1895846"/>
            <a:ext cx="978408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A picture containing room&#10;&#10;Description automatically generated" id="113" name="Google Shape;11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1509" y="2942784"/>
            <a:ext cx="3031484" cy="20917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 txBox="1"/>
          <p:nvPr>
            <p:ph idx="1" type="body"/>
          </p:nvPr>
        </p:nvSpPr>
        <p:spPr>
          <a:xfrm>
            <a:off x="4376691" y="1828802"/>
            <a:ext cx="7102135" cy="41103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75565" lvl="0" marL="9144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"/>
              <a:buFont typeface="Arial"/>
              <a:buNone/>
            </a:pPr>
            <a:r>
              <a:t/>
            </a:r>
            <a:endParaRPr sz="250"/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rPr b="1" lang="en-IE" sz="2000">
                <a:latin typeface="Bookman Old Style"/>
                <a:ea typeface="Bookman Old Style"/>
                <a:cs typeface="Bookman Old Style"/>
                <a:sym typeface="Bookman Old Style"/>
              </a:rPr>
              <a:t>Environment:</a:t>
            </a:r>
            <a:endParaRPr sz="20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1270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IE" sz="2000">
                <a:latin typeface="Bookman Old Style"/>
                <a:ea typeface="Bookman Old Style"/>
                <a:cs typeface="Bookman Old Style"/>
                <a:sym typeface="Bookman Old Style"/>
              </a:rPr>
              <a:t>Indoor environment 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IE" sz="2000">
                <a:latin typeface="Bookman Old Style"/>
                <a:ea typeface="Bookman Old Style"/>
                <a:cs typeface="Bookman Old Style"/>
                <a:sym typeface="Bookman Old Style"/>
              </a:rPr>
              <a:t>Outdoor environment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rPr b="1" lang="en-IE" sz="2000">
                <a:latin typeface="Bookman Old Style"/>
                <a:ea typeface="Bookman Old Style"/>
                <a:cs typeface="Bookman Old Style"/>
                <a:sym typeface="Bookman Old Style"/>
              </a:rPr>
              <a:t>Hands on experiences: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IE" sz="2000">
                <a:latin typeface="Bookman Old Style"/>
                <a:ea typeface="Bookman Old Style"/>
                <a:cs typeface="Bookman Old Style"/>
                <a:sym typeface="Bookman Old Style"/>
              </a:rPr>
              <a:t>Child led learning experiences 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IE" sz="2000">
                <a:latin typeface="Bookman Old Style"/>
                <a:ea typeface="Bookman Old Style"/>
                <a:cs typeface="Bookman Old Style"/>
                <a:sym typeface="Bookman Old Style"/>
              </a:rPr>
              <a:t>Free choices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IE" sz="2000">
                <a:latin typeface="Bookman Old Style"/>
                <a:ea typeface="Bookman Old Style"/>
                <a:cs typeface="Bookman Old Style"/>
                <a:sym typeface="Bookman Old Style"/>
              </a:rPr>
              <a:t>Plenty of materials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rPr b="1" lang="en-IE" sz="2000">
                <a:latin typeface="Bookman Old Style"/>
                <a:ea typeface="Bookman Old Style"/>
                <a:cs typeface="Bookman Old Style"/>
                <a:sym typeface="Bookman Old Style"/>
              </a:rPr>
              <a:t>Parental Involvement</a:t>
            </a:r>
            <a:endParaRPr/>
          </a:p>
          <a:p>
            <a:pPr indent="-75565" lvl="0" marL="91440" rtl="0" algn="l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250"/>
              <a:buNone/>
            </a:pPr>
            <a:r>
              <a:t/>
            </a:r>
            <a:endParaRPr sz="250"/>
          </a:p>
        </p:txBody>
      </p:sp>
      <p:sp>
        <p:nvSpPr>
          <p:cNvPr id="115" name="Google Shape;115;p3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1" name="Google Shape;121;p4"/>
          <p:cNvSpPr txBox="1"/>
          <p:nvPr>
            <p:ph type="title"/>
          </p:nvPr>
        </p:nvSpPr>
        <p:spPr>
          <a:xfrm>
            <a:off x="1036320" y="286603"/>
            <a:ext cx="10058400" cy="15169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90"/>
              <a:buFont typeface="Bookman Old Style"/>
              <a:buNone/>
            </a:pPr>
            <a:r>
              <a:rPr lang="en-IE" sz="2790"/>
              <a:t>Everyday Learning Experiences that support Early Numeracy    </a:t>
            </a:r>
            <a:br>
              <a:rPr lang="en-IE" sz="3600"/>
            </a:br>
            <a:br>
              <a:rPr lang="en-IE" sz="3600"/>
            </a:br>
            <a:r>
              <a:rPr lang="en-IE" sz="1979">
                <a:solidFill>
                  <a:schemeClr val="dk1"/>
                </a:solidFill>
              </a:rPr>
              <a:t>Patterns and sequencing</a:t>
            </a:r>
            <a:endParaRPr/>
          </a:p>
        </p:txBody>
      </p:sp>
      <p:cxnSp>
        <p:nvCxnSpPr>
          <p:cNvPr id="122" name="Google Shape;122;p4"/>
          <p:cNvCxnSpPr/>
          <p:nvPr/>
        </p:nvCxnSpPr>
        <p:spPr>
          <a:xfrm>
            <a:off x="1031509" y="1897380"/>
            <a:ext cx="996696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A picture containing blue, sitting, large, plane&#10;&#10;Description automatically generated" id="123" name="Google Shape;12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320" y="2308912"/>
            <a:ext cx="2939515" cy="33594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ckground pattern&#10;&#10;Description automatically generated" id="124" name="Google Shape;12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92985" y="551013"/>
            <a:ext cx="1203470" cy="102548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"/>
          <p:cNvSpPr txBox="1"/>
          <p:nvPr>
            <p:ph idx="1" type="body"/>
          </p:nvPr>
        </p:nvSpPr>
        <p:spPr>
          <a:xfrm>
            <a:off x="7537704" y="2108201"/>
            <a:ext cx="3557016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IE"/>
              <a:t>                                                                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1900"/>
              <a:buNone/>
            </a:pPr>
            <a:r>
              <a:rPr lang="en-IE"/>
              <a:t>                                                        </a:t>
            </a:r>
            <a:endParaRPr/>
          </a:p>
          <a:p>
            <a:pPr indent="0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1900"/>
              <a:buFont typeface="Arial"/>
              <a:buNone/>
            </a:pPr>
            <a:r>
              <a:t/>
            </a:r>
            <a:endParaRPr/>
          </a:p>
          <a:p>
            <a:pPr indent="0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19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1900"/>
              <a:buNone/>
            </a:pPr>
            <a:r>
              <a:rPr lang="en-IE"/>
              <a:t>                                              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/>
          </a:p>
        </p:txBody>
      </p:sp>
      <p:sp>
        <p:nvSpPr>
          <p:cNvPr id="126" name="Google Shape;126;p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Background pattern&#10;&#10;Description automatically generated" id="127" name="Google Shape;12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7280" y="625228"/>
            <a:ext cx="1203470" cy="10254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piece of paper&#10;&#10;Description automatically generated" id="128" name="Google Shape;12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03903" y="1953031"/>
            <a:ext cx="2726062" cy="4388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, letter&#10;&#10;Description automatically generated" id="129" name="Google Shape;12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3182" y="1987110"/>
            <a:ext cx="2819594" cy="431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Bookman Old Style"/>
              <a:buNone/>
            </a:pPr>
            <a:r>
              <a:rPr lang="en-IE" sz="4000"/>
              <a:t>Numbers, counting, etc.</a:t>
            </a:r>
            <a:endParaRPr/>
          </a:p>
        </p:txBody>
      </p:sp>
      <p:pic>
        <p:nvPicPr>
          <p:cNvPr descr="A picture containing indoor, table, box, doughnut&#10;&#10;Description automatically generated" id="135" name="Google Shape;135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7789" y="2038349"/>
            <a:ext cx="4398442" cy="2638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grass, table, cake&#10;&#10;Description automatically generated" id="136" name="Google Shape;13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34549" y="3917624"/>
            <a:ext cx="3683988" cy="24060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, sitting&#10;&#10;Description automatically generated" id="137" name="Google Shape;13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96856" y="2120656"/>
            <a:ext cx="2828419" cy="36991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con&#10;&#10;Description automatically generated" id="138" name="Google Shape;138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38110" y="286603"/>
            <a:ext cx="2345910" cy="1321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/>
          <p:nvPr>
            <p:ph type="title"/>
          </p:nvPr>
        </p:nvSpPr>
        <p:spPr>
          <a:xfrm>
            <a:off x="1097280" y="286604"/>
            <a:ext cx="10058400" cy="8659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Bookman Old Style"/>
              <a:buNone/>
            </a:pPr>
            <a:r>
              <a:rPr lang="en-IE" sz="4000"/>
              <a:t>Numbers, counting, etc. </a:t>
            </a:r>
            <a:endParaRPr/>
          </a:p>
        </p:txBody>
      </p:sp>
      <p:pic>
        <p:nvPicPr>
          <p:cNvPr descr="Graphical user interface&#10;&#10;Description automatically generated" id="144" name="Google Shape;144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4799" y="2686050"/>
            <a:ext cx="4101642" cy="2609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oothbrush, teeth&#10;&#10;Description automatically generated" id="145" name="Google Shape;145;p6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90208" y="2686049"/>
            <a:ext cx="4101642" cy="26098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, circle&#10;&#10;Description automatically generated" id="146" name="Google Shape;14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48825" y="161925"/>
            <a:ext cx="2371207" cy="2319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"/>
          <p:cNvSpPr txBox="1"/>
          <p:nvPr>
            <p:ph type="title"/>
          </p:nvPr>
        </p:nvSpPr>
        <p:spPr>
          <a:xfrm>
            <a:off x="1097280" y="286604"/>
            <a:ext cx="10058400" cy="6373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230"/>
              <a:buFont typeface="Bookman Old Style"/>
              <a:buNone/>
            </a:pPr>
            <a:r>
              <a:rPr lang="en-IE" sz="4230"/>
              <a:t>Numbers, counting, etc.</a:t>
            </a:r>
            <a:endParaRPr/>
          </a:p>
        </p:txBody>
      </p:sp>
      <p:pic>
        <p:nvPicPr>
          <p:cNvPr descr="A picture containing refrigerator, sink, room&#10;&#10;Description automatically generated" id="152" name="Google Shape;15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3351330" y="2130309"/>
            <a:ext cx="5363634" cy="31985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153" name="Google Shape;15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58070" y="286604"/>
            <a:ext cx="1758971" cy="19145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, circle&#10;&#10;Description automatically generated" id="154" name="Google Shape;154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52575" y="4029931"/>
            <a:ext cx="1781183" cy="1742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 txBox="1"/>
          <p:nvPr>
            <p:ph type="title"/>
          </p:nvPr>
        </p:nvSpPr>
        <p:spPr>
          <a:xfrm>
            <a:off x="1097280" y="400049"/>
            <a:ext cx="10058400" cy="118490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Bookman Old Style"/>
              <a:buNone/>
            </a:pPr>
            <a:r>
              <a:rPr lang="en-IE" sz="4000"/>
              <a:t>Symbols, signs, shapes, pictures, image, letters, etc.</a:t>
            </a:r>
            <a:endParaRPr/>
          </a:p>
        </p:txBody>
      </p:sp>
      <p:pic>
        <p:nvPicPr>
          <p:cNvPr descr="A close up of text on a whiteboard&#10;&#10;Description automatically generated" id="160" name="Google Shape;160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241" y="2553276"/>
            <a:ext cx="2532944" cy="34244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&#10;&#10;Description automatically generated" id="161" name="Google Shape;16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46755" y="1921680"/>
            <a:ext cx="3069203" cy="2252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tanding in front of a sign&#10;&#10;Description automatically generated" id="162" name="Google Shape;16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61109" y="3928680"/>
            <a:ext cx="3054849" cy="24344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163" name="Google Shape;163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75644" y="669607"/>
            <a:ext cx="1244155" cy="1184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hoto, cake, food, person&#10;&#10;Description automatically generated" id="164" name="Google Shape;164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79807" y="2752592"/>
            <a:ext cx="4338192" cy="2842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70" name="Google Shape;170;p9"/>
          <p:cNvSpPr txBox="1"/>
          <p:nvPr>
            <p:ph type="title"/>
          </p:nvPr>
        </p:nvSpPr>
        <p:spPr>
          <a:xfrm>
            <a:off x="1097280" y="286604"/>
            <a:ext cx="10058400" cy="8563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Bookman Old Style"/>
              <a:buNone/>
            </a:pPr>
            <a:r>
              <a:rPr lang="en-IE" sz="4000"/>
              <a:t>Measurement, size, length, etc.  </a:t>
            </a:r>
            <a:endParaRPr/>
          </a:p>
        </p:txBody>
      </p:sp>
      <p:cxnSp>
        <p:nvCxnSpPr>
          <p:cNvPr id="171" name="Google Shape;171;p9"/>
          <p:cNvCxnSpPr/>
          <p:nvPr/>
        </p:nvCxnSpPr>
        <p:spPr>
          <a:xfrm>
            <a:off x="1193532" y="1897380"/>
            <a:ext cx="996696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A person standing in a room&#10;&#10;Description automatically generated" id="172" name="Google Shape;17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1460" y="1906656"/>
            <a:ext cx="2361060" cy="39316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box, clock&#10;&#10;Description automatically generated" id="173" name="Google Shape;17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32520" y="4475915"/>
            <a:ext cx="5119422" cy="13438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ndoor, table, sitting, small&#10;&#10;Description automatically generated" id="174" name="Google Shape;17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51942" y="1888105"/>
            <a:ext cx="2559700" cy="39079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ndoor, person, child, young&#10;&#10;Description automatically generated" id="175" name="Google Shape;175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5886" y="1897380"/>
            <a:ext cx="2889116" cy="2578536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9"/>
          <p:cNvSpPr/>
          <p:nvPr/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etrospectVTI">
  <a:themeElements>
    <a:clrScheme name="Retrospect">
      <a:dk1>
        <a:srgbClr val="000000"/>
      </a:dk1>
      <a:lt1>
        <a:srgbClr val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2020-10-12T20:21:55Z</dcterms:created>
  <dc:creator>Angela Foldes</dc:creator>
</cp:coreProperties>
</file>