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leo" panose="020B0604020202020204" charset="0"/>
      <p:regular r:id="rId25"/>
      <p:bold r:id="rId26"/>
      <p:italic r:id="rId27"/>
      <p:boldItalic r:id="rId28"/>
    </p:embeddedFont>
    <p:embeddedFont>
      <p:font typeface="Arimo"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Gochi Hand" panose="020B0604020202020204" charset="0"/>
      <p:regular r:id="rId37"/>
    </p:embeddedFont>
    <p:embeddedFont>
      <p:font typeface="Open Sans" panose="020B0606030504020204" pitchFamily="34" charset="0"/>
      <p:regular r:id="rId38"/>
      <p:bold r:id="rId39"/>
      <p:italic r:id="rId40"/>
      <p:boldItalic r:id="rId41"/>
    </p:embeddedFont>
  </p:embeddedFontLst>
  <p:defaultTextStyle>
    <a:defPPr marR="0" lvl="0" algn="l" rtl="0">
      <a:lnSpc>
        <a:spcPct val="100000"/>
      </a:lnSpc>
      <a:spcBef>
        <a:spcPts val="0"/>
      </a:spcBef>
      <a:spcAft>
        <a:spcPts val="0"/>
      </a:spcAft>
      <a:defRPr lang="ga-IE"/>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r:id="rId42" roundtripDataSignature="AMtx7mgURDIm88FFPuTUl6VrfaCGL0js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5186" autoAdjust="0"/>
  </p:normalViewPr>
  <p:slideViewPr>
    <p:cSldViewPr snapToGrid="0">
      <p:cViewPr>
        <p:scale>
          <a:sx n="40" d="100"/>
          <a:sy n="40" d="100"/>
        </p:scale>
        <p:origin x="486" y="5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dirty="0"/>
          </a:p>
        </p:txBody>
      </p:sp>
      <p:sp>
        <p:nvSpPr>
          <p:cNvPr id="244" name="Google Shape;2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61" name="Google Shape;2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278" name="Google Shape;2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300" name="Google Shape;30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309" name="Google Shape;30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319" name="Google Shape;319;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dirty="0"/>
          </a:p>
        </p:txBody>
      </p:sp>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6881f80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37" name="Google Shape;137;g106881f8015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06881f80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
        <p:nvSpPr>
          <p:cNvPr id="150" name="Google Shape;150;g106881f8015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0" name="Google Shape;70;p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rtlCol="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rtl="0"/>
            <a:endParaRPr/>
          </a:p>
        </p:txBody>
      </p:sp>
      <p:sp>
        <p:nvSpPr>
          <p:cNvPr id="71" name="Google Shape;7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2" name="Google Shape;7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3" name="Google Shape;7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6" name="Google Shape;76;p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rtlCol="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rtl="0"/>
            <a:endParaRPr/>
          </a:p>
        </p:txBody>
      </p:sp>
      <p:sp>
        <p:nvSpPr>
          <p:cNvPr id="77" name="Google Shape;7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8" name="Google Shape;7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9" name="Google Shape;7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rtlCol="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pPr rtl="0"/>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rtlCol="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rtl="0"/>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rtlCol="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29" name="Google Shape;29;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rtlCol="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pPr rtl="0"/>
            <a:endParaRPr/>
          </a:p>
        </p:txBody>
      </p:sp>
      <p:sp>
        <p:nvSpPr>
          <p:cNvPr id="30" name="Google Shape;30;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1" name="Google Shape;31;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2" name="Google Shape;3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35" name="Google Shape;35;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rtlCol="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rtl="0"/>
            <a:endParaRPr/>
          </a:p>
        </p:txBody>
      </p:sp>
      <p:sp>
        <p:nvSpPr>
          <p:cNvPr id="36" name="Google Shape;36;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rtlCol="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rtl="0"/>
            <a:endParaRPr/>
          </a:p>
        </p:txBody>
      </p:sp>
      <p:sp>
        <p:nvSpPr>
          <p:cNvPr id="37" name="Google Shape;3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8" name="Google Shape;3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39" name="Google Shape;3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42" name="Google Shape;42;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rtlCol="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rtl="0"/>
            <a:endParaRPr/>
          </a:p>
        </p:txBody>
      </p:sp>
      <p:sp>
        <p:nvSpPr>
          <p:cNvPr id="43" name="Google Shape;43;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rtlCol="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rtl="0"/>
            <a:endParaRPr/>
          </a:p>
        </p:txBody>
      </p:sp>
      <p:sp>
        <p:nvSpPr>
          <p:cNvPr id="44" name="Google Shape;44;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rtlCol="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rtl="0"/>
            <a:endParaRPr/>
          </a:p>
        </p:txBody>
      </p:sp>
      <p:sp>
        <p:nvSpPr>
          <p:cNvPr id="45" name="Google Shape;45;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rtlCol="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rtl="0"/>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51" name="Google Shape;5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2" name="Google Shape;5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3" name="Google Shape;5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rtlCol="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56" name="Google Shape;56;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rtlCol="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pPr rtl="0"/>
            <a:endParaRPr/>
          </a:p>
        </p:txBody>
      </p:sp>
      <p:sp>
        <p:nvSpPr>
          <p:cNvPr id="57" name="Google Shape;57;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rtlCol="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rtl="0"/>
            <a:endParaRPr/>
          </a:p>
        </p:txBody>
      </p:sp>
      <p:sp>
        <p:nvSpPr>
          <p:cNvPr id="58" name="Google Shape;5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9" name="Google Shape;5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0" name="Google Shape;6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rtlCol="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63" name="Google Shape;63;p30"/>
          <p:cNvSpPr>
            <a:spLocks noGrp="1"/>
          </p:cNvSpPr>
          <p:nvPr>
            <p:ph type="pic" idx="2"/>
          </p:nvPr>
        </p:nvSpPr>
        <p:spPr>
          <a:xfrm>
            <a:off x="1792288" y="612775"/>
            <a:ext cx="5486400" cy="4114800"/>
          </a:xfrm>
          <a:prstGeom prst="rect">
            <a:avLst/>
          </a:prstGeom>
          <a:noFill/>
          <a:ln>
            <a:noFill/>
          </a:ln>
        </p:spPr>
      </p:sp>
      <p:sp>
        <p:nvSpPr>
          <p:cNvPr id="64" name="Google Shape;64;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rtlCol="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rtl="0"/>
            <a:endParaRPr/>
          </a:p>
        </p:txBody>
      </p:sp>
      <p:sp>
        <p:nvSpPr>
          <p:cNvPr id="65" name="Google Shape;65;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6" name="Google Shape;66;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7" name="Google Shape;67;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7" name="Google Shape;7;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rtlCol="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rtl="0"/>
            <a:endParaRPr/>
          </a:p>
        </p:txBody>
      </p:sp>
      <p:sp>
        <p:nvSpPr>
          <p:cNvPr id="8" name="Google Shape;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9" name="Google Shape;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0" name="Google Shape;1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youtube.com/watch?v=23Hzq8BG2YE&amp;t=445s"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rubegoldberg.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GOMIBdM6N7Q"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www.youtube.com/watch?v=UFSn8IwgQfw"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qybUFnY7Y8w"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1459524" y="511798"/>
            <a:ext cx="5400801" cy="7884649"/>
          </a:xfrm>
          <a:prstGeom prst="rect">
            <a:avLst/>
          </a:prstGeom>
          <a:noFill/>
          <a:ln>
            <a:noFill/>
          </a:ln>
        </p:spPr>
      </p:pic>
      <p:grpSp>
        <p:nvGrpSpPr>
          <p:cNvPr id="85" name="Google Shape;85;p1"/>
          <p:cNvGrpSpPr/>
          <p:nvPr/>
        </p:nvGrpSpPr>
        <p:grpSpPr>
          <a:xfrm>
            <a:off x="4820284" y="1538452"/>
            <a:ext cx="12039953" cy="6073976"/>
            <a:chOff x="0" y="-9525"/>
            <a:chExt cx="16053270" cy="8098634"/>
          </a:xfrm>
        </p:grpSpPr>
        <p:sp>
          <p:nvSpPr>
            <p:cNvPr id="86" name="Google Shape;86;p1"/>
            <p:cNvSpPr/>
            <p:nvPr/>
          </p:nvSpPr>
          <p:spPr>
            <a:xfrm>
              <a:off x="2200" y="6712529"/>
              <a:ext cx="16051070" cy="1376580"/>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87" name="Google Shape;87;p1"/>
            <p:cNvSpPr txBox="1"/>
            <p:nvPr/>
          </p:nvSpPr>
          <p:spPr>
            <a:xfrm>
              <a:off x="0" y="-9525"/>
              <a:ext cx="16053270" cy="1021492"/>
            </a:xfrm>
            <a:prstGeom prst="rect">
              <a:avLst/>
            </a:prstGeom>
            <a:noFill/>
            <a:ln>
              <a:noFill/>
            </a:ln>
          </p:spPr>
          <p:txBody>
            <a:bodyPr spcFirstLastPara="1" wrap="square" lIns="0" tIns="0" rIns="0" bIns="0" rtlCol="0" anchor="t" anchorCtr="0">
              <a:spAutoFit/>
            </a:bodyPr>
            <a:lstStyle/>
            <a:p>
              <a:pPr marL="0" marR="0" lvl="0" indent="0" algn="l" rtl="0">
                <a:lnSpc>
                  <a:spcPct val="120008"/>
                </a:lnSpc>
                <a:spcBef>
                  <a:spcPts val="0"/>
                </a:spcBef>
                <a:spcAft>
                  <a:spcPts val="0"/>
                </a:spcAft>
                <a:buNone/>
              </a:pPr>
              <a:r>
                <a:rPr lang="ga" sz="4993" b="1" i="0" u="none" strike="noStrike" cap="none">
                  <a:solidFill>
                    <a:srgbClr val="2D2E2C"/>
                  </a:solidFill>
                  <a:latin typeface="Just Another Hand"/>
                  <a:ea typeface="Just Another Hand"/>
                  <a:cs typeface="Just Another Hand"/>
                  <a:sym typeface="Just Another Hand"/>
                </a:rPr>
                <a:t>DÚSHLÁN GAILE</a:t>
              </a:r>
              <a:endParaRPr/>
            </a:p>
          </p:txBody>
        </p:sp>
        <p:sp>
          <p:nvSpPr>
            <p:cNvPr id="88" name="Google Shape;88;p1"/>
            <p:cNvSpPr txBox="1"/>
            <p:nvPr/>
          </p:nvSpPr>
          <p:spPr>
            <a:xfrm>
              <a:off x="0" y="1222156"/>
              <a:ext cx="16053270" cy="4880689"/>
            </a:xfrm>
            <a:prstGeom prst="rect">
              <a:avLst/>
            </a:prstGeom>
            <a:noFill/>
            <a:ln>
              <a:noFill/>
            </a:ln>
          </p:spPr>
          <p:txBody>
            <a:bodyPr spcFirstLastPara="1" wrap="square" lIns="0" tIns="0" rIns="0" bIns="0" rtlCol="0" anchor="t" anchorCtr="0">
              <a:spAutoFit/>
            </a:bodyPr>
            <a:lstStyle/>
            <a:p>
              <a:pPr marL="0" marR="0" lvl="0" indent="0" algn="l" rtl="0">
                <a:lnSpc>
                  <a:spcPct val="106001"/>
                </a:lnSpc>
                <a:spcBef>
                  <a:spcPts val="0"/>
                </a:spcBef>
                <a:spcAft>
                  <a:spcPts val="0"/>
                </a:spcAft>
                <a:buNone/>
              </a:pPr>
              <a:r>
                <a:rPr lang="ga" sz="12430" b="1" i="0" u="none" strike="noStrike" cap="none">
                  <a:solidFill>
                    <a:srgbClr val="2D2E2C"/>
                  </a:solidFill>
                  <a:latin typeface="Jua"/>
                  <a:ea typeface="Jua"/>
                  <a:cs typeface="Jua"/>
                  <a:sym typeface="Jua"/>
                </a:rPr>
                <a:t>Meaisín Rube Goldberg a dhearadh</a:t>
              </a:r>
              <a:endParaRPr/>
            </a:p>
          </p:txBody>
        </p:sp>
        <p:sp>
          <p:nvSpPr>
            <p:cNvPr id="89" name="Google Shape;89;p1"/>
            <p:cNvSpPr txBox="1"/>
            <p:nvPr/>
          </p:nvSpPr>
          <p:spPr>
            <a:xfrm>
              <a:off x="512447" y="7166559"/>
              <a:ext cx="14671686" cy="827034"/>
            </a:xfrm>
            <a:prstGeom prst="rect">
              <a:avLst/>
            </a:prstGeom>
            <a:noFill/>
            <a:ln>
              <a:noFill/>
            </a:ln>
          </p:spPr>
          <p:txBody>
            <a:bodyPr spcFirstLastPara="1" wrap="square" lIns="0" tIns="0" rIns="0" bIns="0" rtlCol="0" anchor="t" anchorCtr="0">
              <a:spAutoFit/>
            </a:bodyPr>
            <a:lstStyle/>
            <a:p>
              <a:pPr marL="0" marR="0" lvl="0" indent="0" algn="l" rtl="0">
                <a:lnSpc>
                  <a:spcPct val="120009"/>
                </a:lnSpc>
                <a:spcBef>
                  <a:spcPts val="0"/>
                </a:spcBef>
                <a:spcAft>
                  <a:spcPts val="0"/>
                </a:spcAft>
                <a:buNone/>
              </a:pPr>
              <a:r>
                <a:rPr lang="ga" sz="4143" b="0" i="0" u="none" strike="noStrike" cap="none">
                  <a:solidFill>
                    <a:srgbClr val="FED531"/>
                  </a:solidFill>
                  <a:latin typeface="Arial"/>
                  <a:ea typeface="Arial"/>
                  <a:cs typeface="Arial"/>
                  <a:sym typeface="Arial"/>
                </a:rPr>
                <a:t>                                     Dúshlán Tionscadail Ghaile</a:t>
              </a:r>
              <a:endParaRPr/>
            </a:p>
          </p:txBody>
        </p:sp>
      </p:grpSp>
      <p:pic>
        <p:nvPicPr>
          <p:cNvPr id="90" name="Google Shape;90;p1"/>
          <p:cNvPicPr preferRelativeResize="0"/>
          <p:nvPr/>
        </p:nvPicPr>
        <p:blipFill rotWithShape="1">
          <a:blip r:embed="rId4">
            <a:alphaModFix/>
          </a:blip>
          <a:srcRect/>
          <a:stretch/>
        </p:blipFill>
        <p:spPr>
          <a:xfrm>
            <a:off x="13641456" y="511804"/>
            <a:ext cx="4399114" cy="1033792"/>
          </a:xfrm>
          <a:prstGeom prst="rect">
            <a:avLst/>
          </a:prstGeom>
          <a:noFill/>
          <a:ln>
            <a:noFill/>
          </a:ln>
        </p:spPr>
      </p:pic>
      <p:pic>
        <p:nvPicPr>
          <p:cNvPr id="91" name="Google Shape;91;p1"/>
          <p:cNvPicPr preferRelativeResize="0"/>
          <p:nvPr/>
        </p:nvPicPr>
        <p:blipFill rotWithShape="1">
          <a:blip r:embed="rId5">
            <a:alphaModFix/>
          </a:blip>
          <a:srcRect/>
          <a:stretch/>
        </p:blipFill>
        <p:spPr>
          <a:xfrm>
            <a:off x="12226616" y="8722878"/>
            <a:ext cx="2479441" cy="1194781"/>
          </a:xfrm>
          <a:prstGeom prst="rect">
            <a:avLst/>
          </a:prstGeom>
          <a:noFill/>
          <a:ln>
            <a:noFill/>
          </a:ln>
        </p:spPr>
      </p:pic>
      <p:pic>
        <p:nvPicPr>
          <p:cNvPr id="92" name="Google Shape;92;p1"/>
          <p:cNvPicPr preferRelativeResize="0"/>
          <p:nvPr/>
        </p:nvPicPr>
        <p:blipFill rotWithShape="1">
          <a:blip r:embed="rId6">
            <a:alphaModFix/>
          </a:blip>
          <a:srcRect/>
          <a:stretch/>
        </p:blipFill>
        <p:spPr>
          <a:xfrm>
            <a:off x="15020373" y="8722878"/>
            <a:ext cx="1087250" cy="1194781"/>
          </a:xfrm>
          <a:prstGeom prst="rect">
            <a:avLst/>
          </a:prstGeom>
          <a:noFill/>
          <a:ln>
            <a:noFill/>
          </a:ln>
        </p:spPr>
      </p:pic>
      <p:pic>
        <p:nvPicPr>
          <p:cNvPr id="93" name="Google Shape;93;p1"/>
          <p:cNvPicPr preferRelativeResize="0"/>
          <p:nvPr/>
        </p:nvPicPr>
        <p:blipFill rotWithShape="1">
          <a:blip r:embed="rId7">
            <a:alphaModFix/>
          </a:blip>
          <a:srcRect/>
          <a:stretch/>
        </p:blipFill>
        <p:spPr>
          <a:xfrm>
            <a:off x="16478030" y="8952790"/>
            <a:ext cx="1562541" cy="964869"/>
          </a:xfrm>
          <a:prstGeom prst="rect">
            <a:avLst/>
          </a:prstGeom>
          <a:noFill/>
          <a:ln>
            <a:noFill/>
          </a:ln>
        </p:spPr>
      </p:pic>
      <p:pic>
        <p:nvPicPr>
          <p:cNvPr id="94" name="Google Shape;94;p1"/>
          <p:cNvPicPr preferRelativeResize="0"/>
          <p:nvPr/>
        </p:nvPicPr>
        <p:blipFill rotWithShape="1">
          <a:blip r:embed="rId8">
            <a:alphaModFix/>
          </a:blip>
          <a:srcRect/>
          <a:stretch/>
        </p:blipFill>
        <p:spPr>
          <a:xfrm>
            <a:off x="4820284" y="5799504"/>
            <a:ext cx="2476902" cy="2219154"/>
          </a:xfrm>
          <a:prstGeom prst="rect">
            <a:avLst/>
          </a:prstGeom>
          <a:noFill/>
          <a:ln>
            <a:noFill/>
          </a:ln>
        </p:spPr>
      </p:pic>
      <p:pic>
        <p:nvPicPr>
          <p:cNvPr id="95" name="Google Shape;95;p1"/>
          <p:cNvPicPr preferRelativeResize="0"/>
          <p:nvPr/>
        </p:nvPicPr>
        <p:blipFill rotWithShape="1">
          <a:blip r:embed="rId9">
            <a:alphaModFix/>
          </a:blip>
          <a:srcRect/>
          <a:stretch/>
        </p:blipFill>
        <p:spPr>
          <a:xfrm rot="472919">
            <a:off x="6496220" y="5735879"/>
            <a:ext cx="613273" cy="8627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57"/>
        <p:cNvGrpSpPr/>
        <p:nvPr/>
      </p:nvGrpSpPr>
      <p:grpSpPr>
        <a:xfrm>
          <a:off x="0" y="0"/>
          <a:ext cx="0" cy="0"/>
          <a:chOff x="0" y="0"/>
          <a:chExt cx="0" cy="0"/>
        </a:xfrm>
      </p:grpSpPr>
      <p:sp>
        <p:nvSpPr>
          <p:cNvPr id="158" name="Google Shape;158;p8"/>
          <p:cNvSpPr txBox="1"/>
          <p:nvPr/>
        </p:nvSpPr>
        <p:spPr>
          <a:xfrm>
            <a:off x="6509341" y="1851458"/>
            <a:ext cx="11069793" cy="9274175"/>
          </a:xfrm>
          <a:prstGeom prst="rect">
            <a:avLst/>
          </a:prstGeom>
          <a:noFill/>
          <a:ln>
            <a:noFill/>
          </a:ln>
        </p:spPr>
        <p:txBody>
          <a:bodyPr spcFirstLastPara="1" wrap="square" lIns="0" tIns="0" rIns="0" bIns="0" rtlCol="0" anchor="t" anchorCtr="0">
            <a:spAutoFit/>
          </a:bodyPr>
          <a:lstStyle/>
          <a:p>
            <a:pPr marL="0" marR="0" lvl="0" indent="0" algn="just" rtl="0">
              <a:lnSpc>
                <a:spcPct val="140011"/>
              </a:lnSpc>
              <a:spcBef>
                <a:spcPts val="0"/>
              </a:spcBef>
              <a:spcAft>
                <a:spcPts val="0"/>
              </a:spcAft>
              <a:buNone/>
            </a:pPr>
            <a:r>
              <a:rPr lang="ga" sz="3499" b="0" i="0" u="none" strike="noStrike" cap="none">
                <a:solidFill>
                  <a:srgbClr val="3A3A38"/>
                </a:solidFill>
                <a:latin typeface="Gochi Hand"/>
                <a:ea typeface="Gochi Hand"/>
                <a:cs typeface="Gochi Hand"/>
                <a:sym typeface="Gochi Hand"/>
              </a:rPr>
              <a:t>Bhí meaisíní ‘imoibrithe shlabhrúil’ Rube Goldberg ina ngnéithe go minic ina lán de na scannáin is fearr linn. Ó ‘Wallace and Gromit’ go ‘Home Alone’ go dtí ‘The Goonies’ agus ‘Chitty Chitty Bang Bang’! B’fhéidir go mbeidh na daltaí in ann cuimhneamh ar roinnt de na samplaí sin ?! </a:t>
            </a:r>
            <a:endParaRPr/>
          </a:p>
          <a:p>
            <a:pPr marL="0" marR="0" lvl="0" indent="0" algn="just" rtl="0">
              <a:lnSpc>
                <a:spcPct val="140011"/>
              </a:lnSpc>
              <a:spcBef>
                <a:spcPts val="0"/>
              </a:spcBef>
              <a:spcAft>
                <a:spcPts val="0"/>
              </a:spcAft>
              <a:buNone/>
            </a:pPr>
            <a:endParaRPr sz="3499" b="0" i="0" u="none" strike="noStrike" cap="none">
              <a:solidFill>
                <a:srgbClr val="3A3A38"/>
              </a:solidFill>
              <a:latin typeface="Gochi Hand"/>
              <a:ea typeface="Gochi Hand"/>
              <a:cs typeface="Gochi Hand"/>
              <a:sym typeface="Gochi Hand"/>
            </a:endParaRPr>
          </a:p>
          <a:p>
            <a:pPr marL="0" marR="0" lvl="0" indent="0" algn="just" rtl="0">
              <a:lnSpc>
                <a:spcPct val="140011"/>
              </a:lnSpc>
              <a:spcBef>
                <a:spcPts val="0"/>
              </a:spcBef>
              <a:spcAft>
                <a:spcPts val="0"/>
              </a:spcAft>
              <a:buNone/>
            </a:pPr>
            <a:r>
              <a:rPr lang="ga" sz="3499" b="0" i="0" u="none" strike="noStrike" cap="none">
                <a:solidFill>
                  <a:srgbClr val="3A3A38"/>
                </a:solidFill>
                <a:latin typeface="Gochi Hand"/>
                <a:ea typeface="Gochi Hand"/>
                <a:cs typeface="Gochi Hand"/>
                <a:sym typeface="Gochi Hand"/>
              </a:rPr>
              <a:t>Sa ghearrthóg YouTube deich nóiméad seo tá na Deich Meaisín Rube Goldberg Is Fearr i Scannáin liostaithe!</a:t>
            </a:r>
            <a:endParaRPr/>
          </a:p>
          <a:p>
            <a:pPr marL="0" marR="0" lvl="0" indent="0" algn="just" rtl="0">
              <a:lnSpc>
                <a:spcPct val="140011"/>
              </a:lnSpc>
              <a:spcBef>
                <a:spcPts val="0"/>
              </a:spcBef>
              <a:spcAft>
                <a:spcPts val="0"/>
              </a:spcAft>
              <a:buNone/>
            </a:pPr>
            <a:endParaRPr sz="3499" b="0" i="0" u="none" strike="noStrike" cap="none">
              <a:solidFill>
                <a:srgbClr val="3A3A38"/>
              </a:solidFill>
              <a:latin typeface="Gochi Hand"/>
              <a:ea typeface="Gochi Hand"/>
              <a:cs typeface="Gochi Hand"/>
              <a:sym typeface="Gochi Hand"/>
            </a:endParaRPr>
          </a:p>
          <a:p>
            <a:pPr marL="0" marR="0" lvl="0" indent="0" algn="just" rtl="0">
              <a:lnSpc>
                <a:spcPct val="140011"/>
              </a:lnSpc>
              <a:spcBef>
                <a:spcPts val="0"/>
              </a:spcBef>
              <a:spcAft>
                <a:spcPts val="0"/>
              </a:spcAft>
              <a:buNone/>
            </a:pPr>
            <a:endParaRPr sz="3499" b="0" i="0" u="none" strike="noStrike" cap="none">
              <a:solidFill>
                <a:srgbClr val="3A3A38"/>
              </a:solidFill>
              <a:latin typeface="Gochi Hand"/>
              <a:ea typeface="Gochi Hand"/>
              <a:cs typeface="Gochi Hand"/>
              <a:sym typeface="Gochi Hand"/>
            </a:endParaRPr>
          </a:p>
          <a:p>
            <a:pPr marL="0" marR="0" lvl="0" indent="0" algn="just" rtl="0">
              <a:lnSpc>
                <a:spcPct val="140011"/>
              </a:lnSpc>
              <a:spcBef>
                <a:spcPts val="0"/>
              </a:spcBef>
              <a:spcAft>
                <a:spcPts val="0"/>
              </a:spcAft>
              <a:buNone/>
            </a:pPr>
            <a:r>
              <a:rPr lang="ga" sz="3499" b="0" i="0" u="none" strike="noStrike" cap="none">
                <a:solidFill>
                  <a:srgbClr val="3A3A38"/>
                </a:solidFill>
                <a:latin typeface="Gochi Hand"/>
                <a:ea typeface="Gochi Hand"/>
                <a:cs typeface="Gochi Hand"/>
                <a:sym typeface="Gochi Hand"/>
              </a:rPr>
              <a:t> </a:t>
            </a:r>
            <a:endParaRPr/>
          </a:p>
          <a:p>
            <a:pPr marL="0" marR="0" lvl="0" indent="0" algn="just" rtl="0">
              <a:lnSpc>
                <a:spcPct val="140011"/>
              </a:lnSpc>
              <a:spcBef>
                <a:spcPts val="0"/>
              </a:spcBef>
              <a:spcAft>
                <a:spcPts val="0"/>
              </a:spcAft>
              <a:buNone/>
            </a:pPr>
            <a:r>
              <a:rPr lang="ga" sz="3499" b="0" i="0" u="none" strike="noStrike" cap="none">
                <a:solidFill>
                  <a:srgbClr val="3A3A38"/>
                </a:solidFill>
                <a:latin typeface="Gochi Hand"/>
                <a:ea typeface="Gochi Hand"/>
                <a:cs typeface="Gochi Hand"/>
                <a:sym typeface="Gochi Hand"/>
              </a:rPr>
              <a:t>     </a:t>
            </a:r>
            <a:endParaRPr/>
          </a:p>
          <a:p>
            <a:pPr marL="0" marR="0" lvl="0" indent="0" algn="just" rtl="0">
              <a:lnSpc>
                <a:spcPct val="140011"/>
              </a:lnSpc>
              <a:spcBef>
                <a:spcPts val="0"/>
              </a:spcBef>
              <a:spcAft>
                <a:spcPts val="0"/>
              </a:spcAft>
              <a:buNone/>
            </a:pPr>
            <a:r>
              <a:rPr lang="ga" sz="3499" b="0" i="0" u="none" strike="noStrike" cap="none">
                <a:solidFill>
                  <a:srgbClr val="3A3A38"/>
                </a:solidFill>
                <a:latin typeface="Gochi Hand"/>
                <a:ea typeface="Gochi Hand"/>
                <a:cs typeface="Gochi Hand"/>
                <a:sym typeface="Gochi Hand"/>
              </a:rPr>
              <a:t> </a:t>
            </a:r>
            <a:endParaRPr/>
          </a:p>
          <a:p>
            <a:pPr marL="0" marR="0" lvl="0" indent="0" algn="just" rtl="0">
              <a:lnSpc>
                <a:spcPct val="140011"/>
              </a:lnSpc>
              <a:spcBef>
                <a:spcPts val="0"/>
              </a:spcBef>
              <a:spcAft>
                <a:spcPts val="0"/>
              </a:spcAft>
              <a:buNone/>
            </a:pPr>
            <a:endParaRPr sz="3499" b="0" i="0" u="none" strike="noStrike" cap="none">
              <a:solidFill>
                <a:srgbClr val="3A3A38"/>
              </a:solidFill>
              <a:latin typeface="Gochi Hand"/>
              <a:ea typeface="Gochi Hand"/>
              <a:cs typeface="Gochi Hand"/>
              <a:sym typeface="Gochi Hand"/>
            </a:endParaRPr>
          </a:p>
          <a:p>
            <a:pPr marL="0" marR="0" lvl="0" indent="0" algn="just" rtl="0">
              <a:lnSpc>
                <a:spcPct val="140011"/>
              </a:lnSpc>
              <a:spcBef>
                <a:spcPts val="0"/>
              </a:spcBef>
              <a:spcAft>
                <a:spcPts val="0"/>
              </a:spcAft>
              <a:buNone/>
            </a:pPr>
            <a:endParaRPr sz="3499" b="0" i="0" u="none" strike="noStrike" cap="none">
              <a:solidFill>
                <a:srgbClr val="3A3A38"/>
              </a:solidFill>
              <a:latin typeface="Gochi Hand"/>
              <a:ea typeface="Gochi Hand"/>
              <a:cs typeface="Gochi Hand"/>
              <a:sym typeface="Gochi Hand"/>
            </a:endParaRPr>
          </a:p>
        </p:txBody>
      </p:sp>
      <p:pic>
        <p:nvPicPr>
          <p:cNvPr id="159" name="Google Shape;159;p8"/>
          <p:cNvPicPr preferRelativeResize="0"/>
          <p:nvPr/>
        </p:nvPicPr>
        <p:blipFill rotWithShape="1">
          <a:blip r:embed="rId3">
            <a:alphaModFix/>
          </a:blip>
          <a:srcRect/>
          <a:stretch/>
        </p:blipFill>
        <p:spPr>
          <a:xfrm>
            <a:off x="6509341" y="8107600"/>
            <a:ext cx="1610980" cy="1150700"/>
          </a:xfrm>
          <a:prstGeom prst="rect">
            <a:avLst/>
          </a:prstGeom>
          <a:noFill/>
          <a:ln>
            <a:noFill/>
          </a:ln>
        </p:spPr>
      </p:pic>
      <p:sp>
        <p:nvSpPr>
          <p:cNvPr id="160" name="Google Shape;160;p8"/>
          <p:cNvSpPr/>
          <p:nvPr/>
        </p:nvSpPr>
        <p:spPr>
          <a:xfrm>
            <a:off x="0" y="-859599"/>
            <a:ext cx="5657850" cy="12893111"/>
          </a:xfrm>
          <a:custGeom>
            <a:avLst/>
            <a:gdLst/>
            <a:ahLst/>
            <a:cxnLst/>
            <a:rect l="l" t="t" r="r" b="b"/>
            <a:pathLst>
              <a:path w="1913890" h="4361373" extrusionOk="0">
                <a:moveTo>
                  <a:pt x="0" y="0"/>
                </a:moveTo>
                <a:lnTo>
                  <a:pt x="1913890" y="0"/>
                </a:lnTo>
                <a:lnTo>
                  <a:pt x="1913890" y="4361373"/>
                </a:lnTo>
                <a:lnTo>
                  <a:pt x="0" y="4361373"/>
                </a:lnTo>
                <a:close/>
              </a:path>
            </a:pathLst>
          </a:custGeom>
          <a:solidFill>
            <a:srgbClr val="3A3A38"/>
          </a:solidFill>
          <a:ln>
            <a:noFill/>
          </a:ln>
        </p:spPr>
      </p:sp>
      <p:pic>
        <p:nvPicPr>
          <p:cNvPr id="161" name="Google Shape;161;p8"/>
          <p:cNvPicPr preferRelativeResize="0"/>
          <p:nvPr/>
        </p:nvPicPr>
        <p:blipFill rotWithShape="1">
          <a:blip r:embed="rId4">
            <a:alphaModFix/>
          </a:blip>
          <a:srcRect/>
          <a:stretch/>
        </p:blipFill>
        <p:spPr>
          <a:xfrm>
            <a:off x="0" y="2593032"/>
            <a:ext cx="5354306" cy="4410438"/>
          </a:xfrm>
          <a:prstGeom prst="rect">
            <a:avLst/>
          </a:prstGeom>
          <a:noFill/>
          <a:ln>
            <a:noFill/>
          </a:ln>
        </p:spPr>
      </p:pic>
      <p:sp>
        <p:nvSpPr>
          <p:cNvPr id="162" name="Google Shape;162;p8"/>
          <p:cNvSpPr txBox="1"/>
          <p:nvPr/>
        </p:nvSpPr>
        <p:spPr>
          <a:xfrm>
            <a:off x="8505206" y="8307692"/>
            <a:ext cx="9073800" cy="589200"/>
          </a:xfrm>
          <a:prstGeom prst="rect">
            <a:avLst/>
          </a:prstGeom>
          <a:noFill/>
          <a:ln>
            <a:noFill/>
          </a:ln>
        </p:spPr>
        <p:txBody>
          <a:bodyPr spcFirstLastPara="1" wrap="square" lIns="0" tIns="0" rIns="0" bIns="0" rtlCol="0" anchor="t" anchorCtr="0">
            <a:spAutoFit/>
          </a:bodyPr>
          <a:lstStyle/>
          <a:p>
            <a:pPr marL="0" marR="0" lvl="0" indent="0" algn="just" rtl="0">
              <a:lnSpc>
                <a:spcPct val="139979"/>
              </a:lnSpc>
              <a:spcBef>
                <a:spcPts val="0"/>
              </a:spcBef>
              <a:spcAft>
                <a:spcPts val="0"/>
              </a:spcAft>
              <a:buNone/>
            </a:pPr>
            <a:r>
              <a:rPr lang="ga" sz="3827" b="0" i="0" u="sng" strike="noStrike" cap="none">
                <a:solidFill>
                  <a:schemeClr val="hlink"/>
                </a:solidFill>
                <a:latin typeface="Gochi Hand"/>
                <a:ea typeface="Gochi Hand"/>
                <a:cs typeface="Gochi Hand"/>
                <a:sym typeface="Gochi Hand"/>
                <a:hlinkClick r:id="rId5"/>
              </a:rPr>
              <a:t>Cliceáil anseo</a:t>
            </a:r>
            <a:endParaRPr/>
          </a:p>
        </p:txBody>
      </p:sp>
      <p:sp>
        <p:nvSpPr>
          <p:cNvPr id="163" name="Google Shape;163;p8"/>
          <p:cNvSpPr txBox="1"/>
          <p:nvPr/>
        </p:nvSpPr>
        <p:spPr>
          <a:xfrm>
            <a:off x="6993107" y="436947"/>
            <a:ext cx="10102259" cy="877570"/>
          </a:xfrm>
          <a:prstGeom prst="rect">
            <a:avLst/>
          </a:prstGeom>
          <a:noFill/>
          <a:ln>
            <a:noFill/>
          </a:ln>
        </p:spPr>
        <p:txBody>
          <a:bodyPr spcFirstLastPara="1" wrap="square" lIns="0" tIns="0" rIns="0" bIns="0" rtlCol="0" anchor="t" anchorCtr="0">
            <a:spAutoFit/>
          </a:bodyPr>
          <a:lstStyle/>
          <a:p>
            <a:pPr marL="0" marR="0" lvl="0" indent="0" algn="ctr" rtl="0">
              <a:lnSpc>
                <a:spcPct val="140007"/>
              </a:lnSpc>
              <a:spcBef>
                <a:spcPts val="0"/>
              </a:spcBef>
              <a:spcAft>
                <a:spcPts val="0"/>
              </a:spcAft>
              <a:buNone/>
            </a:pPr>
            <a:r>
              <a:rPr lang="ga" sz="5199" b="1" i="0" u="none" strike="noStrike" cap="none">
                <a:solidFill>
                  <a:srgbClr val="3A3A38"/>
                </a:solidFill>
                <a:latin typeface="Open Sans"/>
                <a:ea typeface="Open Sans"/>
                <a:cs typeface="Open Sans"/>
                <a:sym typeface="Open Sans"/>
              </a:rPr>
              <a:t>Rube Goldberg sna Scannáin!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67"/>
        <p:cNvGrpSpPr/>
        <p:nvPr/>
      </p:nvGrpSpPr>
      <p:grpSpPr>
        <a:xfrm>
          <a:off x="0" y="0"/>
          <a:ext cx="0" cy="0"/>
          <a:chOff x="0" y="0"/>
          <a:chExt cx="0" cy="0"/>
        </a:xfrm>
      </p:grpSpPr>
      <p:sp>
        <p:nvSpPr>
          <p:cNvPr id="168" name="Google Shape;168;p9"/>
          <p:cNvSpPr/>
          <p:nvPr/>
        </p:nvSpPr>
        <p:spPr>
          <a:xfrm>
            <a:off x="-411026" y="8873332"/>
            <a:ext cx="19110053" cy="1857889"/>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69" name="Google Shape;169;p9"/>
          <p:cNvPicPr preferRelativeResize="0"/>
          <p:nvPr/>
        </p:nvPicPr>
        <p:blipFill rotWithShape="1">
          <a:blip r:embed="rId3">
            <a:alphaModFix/>
          </a:blip>
          <a:srcRect/>
          <a:stretch/>
        </p:blipFill>
        <p:spPr>
          <a:xfrm>
            <a:off x="0" y="321469"/>
            <a:ext cx="1381241" cy="1072188"/>
          </a:xfrm>
          <a:prstGeom prst="rect">
            <a:avLst/>
          </a:prstGeom>
          <a:noFill/>
          <a:ln>
            <a:noFill/>
          </a:ln>
        </p:spPr>
      </p:pic>
      <p:pic>
        <p:nvPicPr>
          <p:cNvPr id="170" name="Google Shape;170;p9"/>
          <p:cNvPicPr preferRelativeResize="0"/>
          <p:nvPr/>
        </p:nvPicPr>
        <p:blipFill rotWithShape="1">
          <a:blip r:embed="rId4">
            <a:alphaModFix/>
          </a:blip>
          <a:srcRect/>
          <a:stretch/>
        </p:blipFill>
        <p:spPr>
          <a:xfrm>
            <a:off x="6370849" y="321469"/>
            <a:ext cx="6123554" cy="8303124"/>
          </a:xfrm>
          <a:prstGeom prst="rect">
            <a:avLst/>
          </a:prstGeom>
          <a:noFill/>
          <a:ln>
            <a:noFill/>
          </a:ln>
        </p:spPr>
      </p:pic>
      <p:grpSp>
        <p:nvGrpSpPr>
          <p:cNvPr id="171" name="Google Shape;171;p9"/>
          <p:cNvGrpSpPr/>
          <p:nvPr/>
        </p:nvGrpSpPr>
        <p:grpSpPr>
          <a:xfrm>
            <a:off x="962946" y="-461156"/>
            <a:ext cx="5218436" cy="2111618"/>
            <a:chOff x="-254651" y="-19050"/>
            <a:chExt cx="5655495" cy="1884696"/>
          </a:xfrm>
        </p:grpSpPr>
        <p:sp>
          <p:nvSpPr>
            <p:cNvPr id="172" name="Google Shape;172;p9"/>
            <p:cNvSpPr txBox="1"/>
            <p:nvPr/>
          </p:nvSpPr>
          <p:spPr>
            <a:xfrm>
              <a:off x="0" y="-19050"/>
              <a:ext cx="5400844" cy="1010878"/>
            </a:xfrm>
            <a:prstGeom prst="rect">
              <a:avLst/>
            </a:prstGeom>
            <a:noFill/>
            <a:ln>
              <a:noFill/>
            </a:ln>
          </p:spPr>
          <p:txBody>
            <a:bodyPr spcFirstLastPara="1" wrap="square" lIns="0" tIns="0" rIns="0" bIns="0" rtlCol="0" anchor="t" anchorCtr="0">
              <a:spAutoFit/>
            </a:bodyPr>
            <a:lstStyle/>
            <a:p>
              <a:pPr marL="0" marR="0" lvl="0" indent="0" algn="l" rtl="0">
                <a:lnSpc>
                  <a:spcPct val="328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3" name="Google Shape;173;p9"/>
            <p:cNvSpPr txBox="1"/>
            <p:nvPr/>
          </p:nvSpPr>
          <p:spPr>
            <a:xfrm>
              <a:off x="-254651" y="749766"/>
              <a:ext cx="5400844" cy="1115880"/>
            </a:xfrm>
            <a:prstGeom prst="rect">
              <a:avLst/>
            </a:prstGeom>
            <a:noFill/>
            <a:ln>
              <a:noFill/>
            </a:ln>
          </p:spPr>
          <p:txBody>
            <a:bodyPr spcFirstLastPara="1" wrap="square" lIns="0" tIns="0" rIns="0" bIns="0" rtlCol="0" anchor="t" anchorCtr="0">
              <a:spAutoFit/>
            </a:bodyPr>
            <a:lstStyle/>
            <a:p>
              <a:pPr marL="0" marR="0" lvl="0" indent="0" algn="ctr" rtl="0">
                <a:lnSpc>
                  <a:spcPct val="106000"/>
                </a:lnSpc>
                <a:spcBef>
                  <a:spcPts val="0"/>
                </a:spcBef>
                <a:spcAft>
                  <a:spcPts val="0"/>
                </a:spcAft>
                <a:buNone/>
              </a:pPr>
              <a:r>
                <a:rPr lang="ga" sz="5283" b="1" i="0" u="none" strike="noStrike" cap="none" dirty="0">
                  <a:solidFill>
                    <a:srgbClr val="2D2E2C"/>
                  </a:solidFill>
                  <a:latin typeface="Jua"/>
                  <a:ea typeface="Jua"/>
                  <a:cs typeface="Jua"/>
                  <a:sym typeface="Jua"/>
                </a:rPr>
                <a:t>Do sheal féin!!</a:t>
              </a:r>
              <a:endParaRPr dirty="0"/>
            </a:p>
          </p:txBody>
        </p:sp>
      </p:grpSp>
      <p:sp>
        <p:nvSpPr>
          <p:cNvPr id="174" name="Google Shape;174;p9"/>
          <p:cNvSpPr txBox="1"/>
          <p:nvPr/>
        </p:nvSpPr>
        <p:spPr>
          <a:xfrm>
            <a:off x="-165444" y="509703"/>
            <a:ext cx="2027175" cy="657225"/>
          </a:xfrm>
          <a:prstGeom prst="rect">
            <a:avLst/>
          </a:prstGeom>
          <a:noFill/>
          <a:ln>
            <a:noFill/>
          </a:ln>
        </p:spPr>
        <p:txBody>
          <a:bodyPr spcFirstLastPara="1" wrap="square" lIns="0" tIns="0" rIns="0" bIns="0" rtlCol="0" anchor="t" anchorCtr="0">
            <a:spAutoFit/>
          </a:bodyPr>
          <a:lstStyle/>
          <a:p>
            <a:pPr marL="0" marR="0" lvl="0" indent="0" algn="ctr" rtl="0">
              <a:lnSpc>
                <a:spcPct val="286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75" name="Google Shape;175;p9"/>
          <p:cNvPicPr preferRelativeResize="0"/>
          <p:nvPr/>
        </p:nvPicPr>
        <p:blipFill rotWithShape="1">
          <a:blip r:embed="rId5">
            <a:alphaModFix/>
          </a:blip>
          <a:srcRect t="2466" b="2466"/>
          <a:stretch/>
        </p:blipFill>
        <p:spPr>
          <a:xfrm rot="806932">
            <a:off x="1684336" y="1413357"/>
            <a:ext cx="3666043" cy="3038643"/>
          </a:xfrm>
          <a:prstGeom prst="rect">
            <a:avLst/>
          </a:prstGeom>
          <a:noFill/>
          <a:ln>
            <a:noFill/>
          </a:ln>
        </p:spPr>
      </p:pic>
      <p:sp>
        <p:nvSpPr>
          <p:cNvPr id="176" name="Google Shape;176;p9"/>
          <p:cNvSpPr txBox="1"/>
          <p:nvPr/>
        </p:nvSpPr>
        <p:spPr>
          <a:xfrm>
            <a:off x="425335" y="9067800"/>
            <a:ext cx="13630200" cy="215400"/>
          </a:xfrm>
          <a:prstGeom prst="rect">
            <a:avLst/>
          </a:prstGeom>
          <a:noFill/>
          <a:ln>
            <a:noFill/>
          </a:ln>
        </p:spPr>
        <p:txBody>
          <a:bodyPr spcFirstLastPara="1" wrap="square" lIns="0" tIns="0" rIns="0" bIns="0" rtlCol="0" anchor="t" anchorCtr="0">
            <a:spAutoFit/>
          </a:bodyPr>
          <a:lstStyle/>
          <a:p>
            <a:pPr marL="0" marR="0" lvl="0" indent="0" algn="l" rtl="0">
              <a:lnSpc>
                <a:spcPct val="107000"/>
              </a:lnSpc>
              <a:spcBef>
                <a:spcPts val="0"/>
              </a:spcBef>
              <a:spcAft>
                <a:spcPts val="0"/>
              </a:spcAft>
              <a:buNone/>
            </a:pPr>
            <a:endParaRPr/>
          </a:p>
        </p:txBody>
      </p:sp>
      <p:pic>
        <p:nvPicPr>
          <p:cNvPr id="177" name="Google Shape;177;p9"/>
          <p:cNvPicPr preferRelativeResize="0"/>
          <p:nvPr/>
        </p:nvPicPr>
        <p:blipFill rotWithShape="1">
          <a:blip r:embed="rId5">
            <a:alphaModFix/>
          </a:blip>
          <a:srcRect/>
          <a:stretch/>
        </p:blipFill>
        <p:spPr>
          <a:xfrm rot="-1233236">
            <a:off x="2024895" y="4898929"/>
            <a:ext cx="3485181" cy="3038643"/>
          </a:xfrm>
          <a:prstGeom prst="rect">
            <a:avLst/>
          </a:prstGeom>
          <a:noFill/>
          <a:ln>
            <a:noFill/>
          </a:ln>
        </p:spPr>
      </p:pic>
      <p:pic>
        <p:nvPicPr>
          <p:cNvPr id="178" name="Google Shape;178;p9"/>
          <p:cNvPicPr preferRelativeResize="0"/>
          <p:nvPr/>
        </p:nvPicPr>
        <p:blipFill rotWithShape="1">
          <a:blip r:embed="rId5">
            <a:alphaModFix/>
          </a:blip>
          <a:srcRect/>
          <a:stretch/>
        </p:blipFill>
        <p:spPr>
          <a:xfrm rot="9817536">
            <a:off x="13954996" y="515088"/>
            <a:ext cx="3485181" cy="3038643"/>
          </a:xfrm>
          <a:prstGeom prst="rect">
            <a:avLst/>
          </a:prstGeom>
          <a:noFill/>
          <a:ln>
            <a:noFill/>
          </a:ln>
        </p:spPr>
      </p:pic>
      <p:pic>
        <p:nvPicPr>
          <p:cNvPr id="179" name="Google Shape;179;p9"/>
          <p:cNvPicPr preferRelativeResize="0"/>
          <p:nvPr/>
        </p:nvPicPr>
        <p:blipFill rotWithShape="1">
          <a:blip r:embed="rId5">
            <a:alphaModFix/>
          </a:blip>
          <a:srcRect/>
          <a:stretch/>
        </p:blipFill>
        <p:spPr>
          <a:xfrm rot="-9438859">
            <a:off x="13149239" y="4583906"/>
            <a:ext cx="3485181" cy="3038643"/>
          </a:xfrm>
          <a:prstGeom prst="rect">
            <a:avLst/>
          </a:prstGeom>
          <a:noFill/>
          <a:ln>
            <a:noFill/>
          </a:ln>
        </p:spPr>
      </p:pic>
      <p:sp>
        <p:nvSpPr>
          <p:cNvPr id="180" name="Google Shape;180;p9"/>
          <p:cNvSpPr txBox="1"/>
          <p:nvPr/>
        </p:nvSpPr>
        <p:spPr>
          <a:xfrm rot="1370549">
            <a:off x="2434185" y="2033436"/>
            <a:ext cx="3254165" cy="2552302"/>
          </a:xfrm>
          <a:prstGeom prst="rect">
            <a:avLst/>
          </a:prstGeom>
          <a:noFill/>
          <a:ln>
            <a:noFill/>
          </a:ln>
        </p:spPr>
        <p:txBody>
          <a:bodyPr spcFirstLastPara="1" wrap="square" lIns="0" tIns="0" rIns="0" bIns="0" rtlCol="0" anchor="t" anchorCtr="0">
            <a:spAutoFit/>
          </a:bodyPr>
          <a:lstStyle/>
          <a:p>
            <a:pPr marL="0" marR="0" lvl="0" indent="0" algn="l" rtl="0">
              <a:lnSpc>
                <a:spcPct val="107000"/>
              </a:lnSpc>
              <a:spcBef>
                <a:spcPts val="0"/>
              </a:spcBef>
              <a:spcAft>
                <a:spcPts val="0"/>
              </a:spcAft>
              <a:buNone/>
            </a:pPr>
            <a:r>
              <a:rPr lang="ga" sz="3100" b="0" i="0" u="none" strike="noStrike" cap="none" dirty="0">
                <a:solidFill>
                  <a:srgbClr val="3A3A38"/>
                </a:solidFill>
                <a:latin typeface="Arial"/>
                <a:ea typeface="Arial"/>
                <a:cs typeface="Arial"/>
                <a:sym typeface="Arial"/>
              </a:rPr>
              <a:t>Iarr ar na páistí conas a dhéanfaidís an stampa a mhéadú?</a:t>
            </a:r>
            <a:endParaRPr dirty="0"/>
          </a:p>
        </p:txBody>
      </p:sp>
      <p:sp>
        <p:nvSpPr>
          <p:cNvPr id="181" name="Google Shape;181;p9"/>
          <p:cNvSpPr txBox="1"/>
          <p:nvPr/>
        </p:nvSpPr>
        <p:spPr>
          <a:xfrm rot="-1179989">
            <a:off x="2722527" y="5210562"/>
            <a:ext cx="3185425" cy="2041841"/>
          </a:xfrm>
          <a:prstGeom prst="rect">
            <a:avLst/>
          </a:prstGeom>
          <a:noFill/>
          <a:ln>
            <a:noFill/>
          </a:ln>
        </p:spPr>
        <p:txBody>
          <a:bodyPr spcFirstLastPara="1" wrap="square" lIns="0" tIns="0" rIns="0" bIns="0" rtlCol="0" anchor="t" anchorCtr="0">
            <a:spAutoFit/>
          </a:bodyPr>
          <a:lstStyle/>
          <a:p>
            <a:pPr marL="0" marR="0" lvl="0" indent="0" algn="l" rtl="0">
              <a:lnSpc>
                <a:spcPct val="107000"/>
              </a:lnSpc>
              <a:spcBef>
                <a:spcPts val="0"/>
              </a:spcBef>
              <a:spcAft>
                <a:spcPts val="0"/>
              </a:spcAft>
              <a:buNone/>
            </a:pPr>
            <a:r>
              <a:rPr lang="ga" sz="3100" b="0" i="0" u="none" strike="noStrike" cap="none" dirty="0">
                <a:solidFill>
                  <a:srgbClr val="3A3A38"/>
                </a:solidFill>
                <a:latin typeface="Arial"/>
                <a:ea typeface="Arial"/>
                <a:cs typeface="Arial"/>
                <a:sym typeface="Arial"/>
              </a:rPr>
              <a:t>Cad a chuirfidh an liathróid snúcair ag rolladh?</a:t>
            </a:r>
            <a:endParaRPr dirty="0"/>
          </a:p>
        </p:txBody>
      </p:sp>
      <p:sp>
        <p:nvSpPr>
          <p:cNvPr id="182" name="Google Shape;182;p9"/>
          <p:cNvSpPr txBox="1"/>
          <p:nvPr/>
        </p:nvSpPr>
        <p:spPr>
          <a:xfrm rot="-1374169">
            <a:off x="14570751" y="958725"/>
            <a:ext cx="2364530" cy="1251332"/>
          </a:xfrm>
          <a:prstGeom prst="rect">
            <a:avLst/>
          </a:prstGeom>
          <a:noFill/>
          <a:ln>
            <a:noFill/>
          </a:ln>
        </p:spPr>
        <p:txBody>
          <a:bodyPr spcFirstLastPara="1" wrap="square" lIns="0" tIns="0" rIns="0" bIns="0" rtlCol="0" anchor="t" anchorCtr="0">
            <a:spAutoFit/>
          </a:bodyPr>
          <a:lstStyle/>
          <a:p>
            <a:pPr marL="0" marR="0" lvl="0" indent="0" algn="l" rtl="0">
              <a:lnSpc>
                <a:spcPct val="107000"/>
              </a:lnSpc>
              <a:spcBef>
                <a:spcPts val="0"/>
              </a:spcBef>
              <a:spcAft>
                <a:spcPts val="0"/>
              </a:spcAft>
              <a:buNone/>
            </a:pPr>
            <a:r>
              <a:rPr lang="ga" sz="3100" b="0" i="0" u="none" strike="noStrike" cap="none" dirty="0">
                <a:solidFill>
                  <a:srgbClr val="3A3A38"/>
                </a:solidFill>
                <a:latin typeface="Arial"/>
                <a:ea typeface="Arial"/>
                <a:cs typeface="Arial"/>
                <a:sym typeface="Arial"/>
              </a:rPr>
              <a:t>Cad a dhéanfaidh an ‘slinky spring’?</a:t>
            </a:r>
            <a:endParaRPr dirty="0"/>
          </a:p>
        </p:txBody>
      </p:sp>
      <p:sp>
        <p:nvSpPr>
          <p:cNvPr id="183" name="Google Shape;183;p9"/>
          <p:cNvSpPr txBox="1"/>
          <p:nvPr/>
        </p:nvSpPr>
        <p:spPr>
          <a:xfrm rot="2083128">
            <a:off x="13705591" y="5283582"/>
            <a:ext cx="2787147" cy="1251332"/>
          </a:xfrm>
          <a:prstGeom prst="rect">
            <a:avLst/>
          </a:prstGeom>
          <a:noFill/>
          <a:ln>
            <a:noFill/>
          </a:ln>
        </p:spPr>
        <p:txBody>
          <a:bodyPr spcFirstLastPara="1" wrap="square" lIns="0" tIns="0" rIns="0" bIns="0" rtlCol="0" anchor="t" anchorCtr="0">
            <a:spAutoFit/>
          </a:bodyPr>
          <a:lstStyle/>
          <a:p>
            <a:pPr marL="0" marR="0" lvl="0" indent="0" algn="l" rtl="0">
              <a:lnSpc>
                <a:spcPct val="107000"/>
              </a:lnSpc>
              <a:spcBef>
                <a:spcPts val="0"/>
              </a:spcBef>
              <a:spcAft>
                <a:spcPts val="0"/>
              </a:spcAft>
              <a:buNone/>
            </a:pPr>
            <a:r>
              <a:rPr lang="ga" sz="3100" b="0" i="0" u="none" strike="noStrike" cap="none">
                <a:solidFill>
                  <a:srgbClr val="3A3A38"/>
                </a:solidFill>
                <a:latin typeface="Arial"/>
                <a:ea typeface="Arial"/>
                <a:cs typeface="Arial"/>
                <a:sym typeface="Arial"/>
              </a:rPr>
              <a:t>Cén fáth a n-úsáidtear suncaire rubair i do bharúil?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87"/>
        <p:cNvGrpSpPr/>
        <p:nvPr/>
      </p:nvGrpSpPr>
      <p:grpSpPr>
        <a:xfrm>
          <a:off x="0" y="0"/>
          <a:ext cx="0" cy="0"/>
          <a:chOff x="0" y="0"/>
          <a:chExt cx="0" cy="0"/>
        </a:xfrm>
      </p:grpSpPr>
      <p:pic>
        <p:nvPicPr>
          <p:cNvPr id="188" name="Google Shape;188;p10"/>
          <p:cNvPicPr preferRelativeResize="0"/>
          <p:nvPr/>
        </p:nvPicPr>
        <p:blipFill rotWithShape="1">
          <a:blip r:embed="rId3">
            <a:alphaModFix/>
          </a:blip>
          <a:srcRect/>
          <a:stretch/>
        </p:blipFill>
        <p:spPr>
          <a:xfrm>
            <a:off x="6108170" y="237851"/>
            <a:ext cx="6071660" cy="8303124"/>
          </a:xfrm>
          <a:prstGeom prst="rect">
            <a:avLst/>
          </a:prstGeom>
          <a:noFill/>
          <a:ln>
            <a:noFill/>
          </a:ln>
        </p:spPr>
      </p:pic>
      <p:sp>
        <p:nvSpPr>
          <p:cNvPr id="189" name="Google Shape;189;p10"/>
          <p:cNvSpPr/>
          <p:nvPr/>
        </p:nvSpPr>
        <p:spPr>
          <a:xfrm>
            <a:off x="-411026" y="8873332"/>
            <a:ext cx="19110053" cy="1857889"/>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90" name="Google Shape;190;p10"/>
          <p:cNvPicPr preferRelativeResize="0"/>
          <p:nvPr/>
        </p:nvPicPr>
        <p:blipFill rotWithShape="1">
          <a:blip r:embed="rId4">
            <a:alphaModFix/>
          </a:blip>
          <a:srcRect/>
          <a:stretch/>
        </p:blipFill>
        <p:spPr>
          <a:xfrm rot="806932">
            <a:off x="255373" y="449077"/>
            <a:ext cx="3485181" cy="3038643"/>
          </a:xfrm>
          <a:prstGeom prst="rect">
            <a:avLst/>
          </a:prstGeom>
          <a:noFill/>
          <a:ln>
            <a:noFill/>
          </a:ln>
        </p:spPr>
      </p:pic>
      <p:pic>
        <p:nvPicPr>
          <p:cNvPr id="191" name="Google Shape;191;p10"/>
          <p:cNvPicPr preferRelativeResize="0"/>
          <p:nvPr/>
        </p:nvPicPr>
        <p:blipFill rotWithShape="1">
          <a:blip r:embed="rId4">
            <a:alphaModFix/>
          </a:blip>
          <a:srcRect/>
          <a:stretch/>
        </p:blipFill>
        <p:spPr>
          <a:xfrm rot="-1233236">
            <a:off x="1333940" y="3763898"/>
            <a:ext cx="4104633" cy="3578727"/>
          </a:xfrm>
          <a:prstGeom prst="rect">
            <a:avLst/>
          </a:prstGeom>
          <a:noFill/>
          <a:ln>
            <a:noFill/>
          </a:ln>
        </p:spPr>
      </p:pic>
      <p:pic>
        <p:nvPicPr>
          <p:cNvPr id="192" name="Google Shape;192;p10"/>
          <p:cNvPicPr preferRelativeResize="0"/>
          <p:nvPr/>
        </p:nvPicPr>
        <p:blipFill rotWithShape="1">
          <a:blip r:embed="rId4">
            <a:alphaModFix/>
          </a:blip>
          <a:srcRect/>
          <a:stretch/>
        </p:blipFill>
        <p:spPr>
          <a:xfrm rot="9817536">
            <a:off x="13954996" y="515088"/>
            <a:ext cx="3485181" cy="3038643"/>
          </a:xfrm>
          <a:prstGeom prst="rect">
            <a:avLst/>
          </a:prstGeom>
          <a:noFill/>
          <a:ln>
            <a:noFill/>
          </a:ln>
        </p:spPr>
      </p:pic>
      <p:pic>
        <p:nvPicPr>
          <p:cNvPr id="193" name="Google Shape;193;p10"/>
          <p:cNvPicPr preferRelativeResize="0"/>
          <p:nvPr/>
        </p:nvPicPr>
        <p:blipFill rotWithShape="1">
          <a:blip r:embed="rId4">
            <a:alphaModFix/>
          </a:blip>
          <a:srcRect/>
          <a:stretch/>
        </p:blipFill>
        <p:spPr>
          <a:xfrm rot="-9438859">
            <a:off x="12630979" y="3218312"/>
            <a:ext cx="3485181" cy="3038643"/>
          </a:xfrm>
          <a:prstGeom prst="rect">
            <a:avLst/>
          </a:prstGeom>
          <a:noFill/>
          <a:ln>
            <a:noFill/>
          </a:ln>
        </p:spPr>
      </p:pic>
      <p:pic>
        <p:nvPicPr>
          <p:cNvPr id="194" name="Google Shape;194;p10"/>
          <p:cNvPicPr preferRelativeResize="0"/>
          <p:nvPr/>
        </p:nvPicPr>
        <p:blipFill rotWithShape="1">
          <a:blip r:embed="rId4">
            <a:alphaModFix/>
          </a:blip>
          <a:srcRect/>
          <a:stretch/>
        </p:blipFill>
        <p:spPr>
          <a:xfrm rot="806932">
            <a:off x="14679144" y="5648859"/>
            <a:ext cx="3485181" cy="3038643"/>
          </a:xfrm>
          <a:prstGeom prst="rect">
            <a:avLst/>
          </a:prstGeom>
          <a:noFill/>
          <a:ln>
            <a:noFill/>
          </a:ln>
        </p:spPr>
      </p:pic>
      <p:sp>
        <p:nvSpPr>
          <p:cNvPr id="195" name="Google Shape;195;p10"/>
          <p:cNvSpPr txBox="1"/>
          <p:nvPr/>
        </p:nvSpPr>
        <p:spPr>
          <a:xfrm rot="1370549">
            <a:off x="502845" y="1151193"/>
            <a:ext cx="3254165" cy="1660907"/>
          </a:xfrm>
          <a:prstGeom prst="rect">
            <a:avLst/>
          </a:prstGeom>
          <a:noFill/>
          <a:ln>
            <a:noFill/>
          </a:ln>
        </p:spPr>
        <p:txBody>
          <a:bodyPr spcFirstLastPara="1" wrap="square" lIns="0" tIns="0" rIns="0" bIns="0" rtlCol="0" anchor="t" anchorCtr="0">
            <a:spAutoFit/>
          </a:bodyPr>
          <a:lstStyle/>
          <a:p>
            <a:pPr marL="0" marR="0" lvl="0" indent="0" algn="ctr" rtl="0">
              <a:lnSpc>
                <a:spcPct val="107000"/>
              </a:lnSpc>
              <a:spcBef>
                <a:spcPts val="0"/>
              </a:spcBef>
              <a:spcAft>
                <a:spcPts val="0"/>
              </a:spcAft>
              <a:buNone/>
            </a:pPr>
            <a:r>
              <a:rPr lang="ga" sz="3100" b="0" i="0" u="none" strike="noStrike" cap="none">
                <a:solidFill>
                  <a:srgbClr val="3A3A38"/>
                </a:solidFill>
                <a:latin typeface="Arial"/>
                <a:ea typeface="Arial"/>
                <a:cs typeface="Arial"/>
                <a:sym typeface="Arial"/>
              </a:rPr>
              <a:t>Cad is gá le tarlú chun an muicín taisce a bhriseadh?</a:t>
            </a:r>
            <a:endParaRPr/>
          </a:p>
        </p:txBody>
      </p:sp>
      <p:sp>
        <p:nvSpPr>
          <p:cNvPr id="196" name="Google Shape;196;p10"/>
          <p:cNvSpPr txBox="1"/>
          <p:nvPr/>
        </p:nvSpPr>
        <p:spPr>
          <a:xfrm rot="-607028">
            <a:off x="1774840" y="4375984"/>
            <a:ext cx="3696377" cy="2354555"/>
          </a:xfrm>
          <a:prstGeom prst="rect">
            <a:avLst/>
          </a:prstGeom>
          <a:noFill/>
          <a:ln>
            <a:noFill/>
          </a:ln>
        </p:spPr>
        <p:txBody>
          <a:bodyPr spcFirstLastPara="1" wrap="square" lIns="0" tIns="0" rIns="0" bIns="0" rtlCol="0" anchor="t" anchorCtr="0">
            <a:spAutoFit/>
          </a:bodyPr>
          <a:lstStyle/>
          <a:p>
            <a:pPr marL="0" marR="0" lvl="0" indent="0" algn="ctr" rtl="0">
              <a:lnSpc>
                <a:spcPct val="107000"/>
              </a:lnSpc>
              <a:spcBef>
                <a:spcPts val="0"/>
              </a:spcBef>
              <a:spcAft>
                <a:spcPts val="0"/>
              </a:spcAft>
              <a:buNone/>
            </a:pPr>
            <a:r>
              <a:rPr lang="ga" sz="2800" b="0" i="0" u="none" strike="noStrike" cap="none" dirty="0">
                <a:solidFill>
                  <a:srgbClr val="3A3A38"/>
                </a:solidFill>
                <a:latin typeface="Arial"/>
                <a:ea typeface="Arial"/>
                <a:cs typeface="Arial"/>
                <a:sym typeface="Arial"/>
              </a:rPr>
              <a:t>Cad é mar a bheadh sé indéanta tabhairt ar an tairne chun bogadh síos agus an casúr a bhogadh</a:t>
            </a:r>
            <a:r>
              <a:rPr lang="ga" sz="3100" b="0" i="0" u="none" strike="noStrike" cap="none" dirty="0">
                <a:solidFill>
                  <a:srgbClr val="3A3A38"/>
                </a:solidFill>
                <a:latin typeface="Arial"/>
                <a:ea typeface="Arial"/>
                <a:cs typeface="Arial"/>
                <a:sym typeface="Arial"/>
              </a:rPr>
              <a:t>?</a:t>
            </a:r>
            <a:endParaRPr dirty="0"/>
          </a:p>
        </p:txBody>
      </p:sp>
      <p:sp>
        <p:nvSpPr>
          <p:cNvPr id="197" name="Google Shape;197;p10"/>
          <p:cNvSpPr txBox="1"/>
          <p:nvPr/>
        </p:nvSpPr>
        <p:spPr>
          <a:xfrm rot="-987132">
            <a:off x="14318938" y="1188210"/>
            <a:ext cx="2544463" cy="1251332"/>
          </a:xfrm>
          <a:prstGeom prst="rect">
            <a:avLst/>
          </a:prstGeom>
          <a:noFill/>
          <a:ln>
            <a:noFill/>
          </a:ln>
        </p:spPr>
        <p:txBody>
          <a:bodyPr spcFirstLastPara="1" wrap="square" lIns="0" tIns="0" rIns="0" bIns="0" rtlCol="0" anchor="t" anchorCtr="0">
            <a:spAutoFit/>
          </a:bodyPr>
          <a:lstStyle/>
          <a:p>
            <a:pPr marL="0" marR="0" lvl="0" indent="0" algn="ctr" rtl="0">
              <a:lnSpc>
                <a:spcPct val="107000"/>
              </a:lnSpc>
              <a:spcBef>
                <a:spcPts val="0"/>
              </a:spcBef>
              <a:spcAft>
                <a:spcPts val="0"/>
              </a:spcAft>
              <a:buNone/>
            </a:pPr>
            <a:r>
              <a:rPr lang="ga" sz="3100" b="0" i="0" u="none" strike="noStrike" cap="none" dirty="0">
                <a:solidFill>
                  <a:srgbClr val="3A3A38"/>
                </a:solidFill>
                <a:latin typeface="Arial"/>
                <a:ea typeface="Arial"/>
                <a:cs typeface="Arial"/>
                <a:sym typeface="Arial"/>
              </a:rPr>
              <a:t>Cad é atá ag coinneáil an t-úll is airde ina áit?</a:t>
            </a:r>
            <a:endParaRPr dirty="0"/>
          </a:p>
        </p:txBody>
      </p:sp>
      <p:sp>
        <p:nvSpPr>
          <p:cNvPr id="198" name="Google Shape;198;p10"/>
          <p:cNvSpPr txBox="1"/>
          <p:nvPr/>
        </p:nvSpPr>
        <p:spPr>
          <a:xfrm rot="1347069">
            <a:off x="12793818" y="3670855"/>
            <a:ext cx="2800022" cy="2305118"/>
          </a:xfrm>
          <a:prstGeom prst="rect">
            <a:avLst/>
          </a:prstGeom>
          <a:noFill/>
          <a:ln>
            <a:noFill/>
          </a:ln>
        </p:spPr>
        <p:txBody>
          <a:bodyPr spcFirstLastPara="1" wrap="square" lIns="0" tIns="0" rIns="0" bIns="0" rtlCol="0" anchor="t" anchorCtr="0">
            <a:spAutoFit/>
          </a:bodyPr>
          <a:lstStyle/>
          <a:p>
            <a:pPr marL="0" marR="0" lvl="0" indent="0" algn="ctr" rtl="0">
              <a:lnSpc>
                <a:spcPct val="107000"/>
              </a:lnSpc>
              <a:spcBef>
                <a:spcPts val="0"/>
              </a:spcBef>
              <a:spcAft>
                <a:spcPts val="0"/>
              </a:spcAft>
              <a:buNone/>
            </a:pPr>
            <a:r>
              <a:rPr lang="ga" sz="2800" b="0" i="0" u="none" strike="noStrike" cap="none" dirty="0">
                <a:solidFill>
                  <a:srgbClr val="3A3A38"/>
                </a:solidFill>
                <a:latin typeface="Arial"/>
                <a:ea typeface="Arial"/>
                <a:cs typeface="Arial"/>
                <a:sym typeface="Arial"/>
              </a:rPr>
              <a:t>Cad é mar a bheidh sé indéanta tabhairt ar an úll sin chun titim?</a:t>
            </a:r>
            <a:endParaRPr sz="2800" dirty="0"/>
          </a:p>
        </p:txBody>
      </p:sp>
      <p:sp>
        <p:nvSpPr>
          <p:cNvPr id="199" name="Google Shape;199;p10"/>
          <p:cNvSpPr txBox="1"/>
          <p:nvPr/>
        </p:nvSpPr>
        <p:spPr>
          <a:xfrm rot="1232940">
            <a:off x="15247983" y="6325594"/>
            <a:ext cx="2769782" cy="2041841"/>
          </a:xfrm>
          <a:prstGeom prst="rect">
            <a:avLst/>
          </a:prstGeom>
          <a:noFill/>
          <a:ln>
            <a:noFill/>
          </a:ln>
        </p:spPr>
        <p:txBody>
          <a:bodyPr spcFirstLastPara="1" wrap="square" lIns="0" tIns="0" rIns="0" bIns="0" rtlCol="0" anchor="t" anchorCtr="0">
            <a:spAutoFit/>
          </a:bodyPr>
          <a:lstStyle/>
          <a:p>
            <a:pPr lvl="0" algn="ctr">
              <a:lnSpc>
                <a:spcPct val="107000"/>
              </a:lnSpc>
            </a:pPr>
            <a:r>
              <a:rPr lang="ga" sz="3100" b="0" i="0" u="none" strike="noStrike" cap="none" dirty="0">
                <a:solidFill>
                  <a:srgbClr val="3A3A38"/>
                </a:solidFill>
                <a:latin typeface="Arial"/>
                <a:ea typeface="Arial"/>
                <a:cs typeface="Arial"/>
                <a:sym typeface="Arial"/>
              </a:rPr>
              <a:t>Nuair a thitfidh an t-úll, dhiaidh </a:t>
            </a:r>
            <a:r>
              <a:rPr lang="ga" sz="3100" dirty="0">
                <a:solidFill>
                  <a:srgbClr val="3A3A38"/>
                </a:solidFill>
              </a:rPr>
              <a:t>cad a tharlóidh ina sin</a:t>
            </a:r>
            <a:r>
              <a:rPr lang="ga" sz="3100" b="0" i="0" u="none" strike="noStrike" cap="none" dirty="0">
                <a:solidFill>
                  <a:srgbClr val="3A3A38"/>
                </a:solidFill>
                <a:latin typeface="Arial"/>
                <a:ea typeface="Arial"/>
                <a:cs typeface="Arial"/>
                <a:sym typeface="Arial"/>
              </a:rPr>
              <a: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203"/>
        <p:cNvGrpSpPr/>
        <p:nvPr/>
      </p:nvGrpSpPr>
      <p:grpSpPr>
        <a:xfrm>
          <a:off x="0" y="0"/>
          <a:ext cx="0" cy="0"/>
          <a:chOff x="0" y="0"/>
          <a:chExt cx="0" cy="0"/>
        </a:xfrm>
      </p:grpSpPr>
      <p:pic>
        <p:nvPicPr>
          <p:cNvPr id="204" name="Google Shape;204;p11"/>
          <p:cNvPicPr preferRelativeResize="0"/>
          <p:nvPr/>
        </p:nvPicPr>
        <p:blipFill rotWithShape="1">
          <a:blip r:embed="rId3">
            <a:alphaModFix/>
          </a:blip>
          <a:srcRect/>
          <a:stretch/>
        </p:blipFill>
        <p:spPr>
          <a:xfrm>
            <a:off x="4482697" y="4498222"/>
            <a:ext cx="9322606" cy="5283932"/>
          </a:xfrm>
          <a:prstGeom prst="rect">
            <a:avLst/>
          </a:prstGeom>
          <a:noFill/>
          <a:ln>
            <a:noFill/>
          </a:ln>
        </p:spPr>
      </p:pic>
      <p:sp>
        <p:nvSpPr>
          <p:cNvPr id="205" name="Google Shape;205;p11"/>
          <p:cNvSpPr txBox="1"/>
          <p:nvPr/>
        </p:nvSpPr>
        <p:spPr>
          <a:xfrm>
            <a:off x="0" y="1770844"/>
            <a:ext cx="18288001" cy="2191386"/>
          </a:xfrm>
          <a:prstGeom prst="rect">
            <a:avLst/>
          </a:prstGeom>
          <a:noFill/>
          <a:ln>
            <a:noFill/>
          </a:ln>
        </p:spPr>
        <p:txBody>
          <a:bodyPr spcFirstLastPara="1" wrap="square" lIns="0" tIns="0" rIns="0" bIns="0" rtlCol="0" anchor="t" anchorCtr="0">
            <a:spAutoFit/>
          </a:bodyPr>
          <a:lstStyle/>
          <a:p>
            <a:pPr marL="0" marR="0" lvl="0" indent="0" algn="ctr" rtl="0">
              <a:lnSpc>
                <a:spcPct val="140009"/>
              </a:lnSpc>
              <a:spcBef>
                <a:spcPts val="0"/>
              </a:spcBef>
              <a:spcAft>
                <a:spcPts val="0"/>
              </a:spcAft>
              <a:buNone/>
            </a:pPr>
            <a:r>
              <a:rPr lang="ga" sz="4099" b="0" i="0" u="none" strike="noStrike" cap="none" dirty="0">
                <a:solidFill>
                  <a:srgbClr val="3A3A38"/>
                </a:solidFill>
                <a:latin typeface="Gochi Hand"/>
                <a:ea typeface="Gochi Hand"/>
                <a:cs typeface="Gochi Hand"/>
                <a:sym typeface="Gochi Hand"/>
              </a:rPr>
              <a:t>Agus roinnt earraí i do sheomra ranga á n-úsáid (roinnt dúradán, carr mionsamhlach nó mirlín, feadán cairtchláir nó rampa b’fhéidir), an bhfuil tú in ann meaisín imoibrithe shlabhrúil simplí a chruthú?</a:t>
            </a:r>
            <a:endParaRPr dirty="0"/>
          </a:p>
        </p:txBody>
      </p:sp>
      <p:grpSp>
        <p:nvGrpSpPr>
          <p:cNvPr id="206" name="Google Shape;206;p11"/>
          <p:cNvGrpSpPr/>
          <p:nvPr/>
        </p:nvGrpSpPr>
        <p:grpSpPr>
          <a:xfrm>
            <a:off x="1461103" y="-277207"/>
            <a:ext cx="6043188" cy="1564105"/>
            <a:chOff x="0" y="-9525"/>
            <a:chExt cx="4933829" cy="2138516"/>
          </a:xfrm>
        </p:grpSpPr>
        <p:sp>
          <p:nvSpPr>
            <p:cNvPr id="207" name="Google Shape;207;p11"/>
            <p:cNvSpPr txBox="1"/>
            <p:nvPr/>
          </p:nvSpPr>
          <p:spPr>
            <a:xfrm>
              <a:off x="0" y="-9525"/>
              <a:ext cx="4933829" cy="873125"/>
            </a:xfrm>
            <a:prstGeom prst="rect">
              <a:avLst/>
            </a:prstGeom>
            <a:noFill/>
            <a:ln>
              <a:noFill/>
            </a:ln>
          </p:spPr>
          <p:txBody>
            <a:bodyPr spcFirstLastPara="1" wrap="square" lIns="0" tIns="0" rIns="0" bIns="0" rtlCol="0" anchor="t" anchorCtr="0">
              <a:spAutoFit/>
            </a:bodyPr>
            <a:lstStyle/>
            <a:p>
              <a:pPr marL="0" marR="0" lvl="0" indent="0" algn="ctr" rtl="0">
                <a:lnSpc>
                  <a:spcPct val="286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8" name="Google Shape;208;p11"/>
            <p:cNvSpPr txBox="1"/>
            <p:nvPr/>
          </p:nvSpPr>
          <p:spPr>
            <a:xfrm>
              <a:off x="0" y="1159514"/>
              <a:ext cx="4933829" cy="969477"/>
            </a:xfrm>
            <a:prstGeom prst="rect">
              <a:avLst/>
            </a:prstGeom>
            <a:noFill/>
            <a:ln>
              <a:noFill/>
            </a:ln>
          </p:spPr>
          <p:txBody>
            <a:bodyPr spcFirstLastPara="1" wrap="square" lIns="0" tIns="0" rIns="0" bIns="0" rtlCol="0" anchor="t" anchorCtr="0">
              <a:spAutoFit/>
            </a:bodyPr>
            <a:lstStyle/>
            <a:p>
              <a:pPr marL="0" marR="0" lvl="0" indent="0" algn="ctr" rtl="0">
                <a:lnSpc>
                  <a:spcPct val="105999"/>
                </a:lnSpc>
                <a:spcBef>
                  <a:spcPts val="0"/>
                </a:spcBef>
                <a:spcAft>
                  <a:spcPts val="0"/>
                </a:spcAft>
                <a:buNone/>
              </a:pPr>
              <a:r>
                <a:rPr lang="ga" sz="4600" b="1" i="0" u="none" strike="noStrike" cap="none" dirty="0">
                  <a:solidFill>
                    <a:srgbClr val="2D2E2C"/>
                  </a:solidFill>
                  <a:latin typeface="Jua"/>
                  <a:ea typeface="Jua"/>
                  <a:cs typeface="Jua"/>
                  <a:sym typeface="Jua"/>
                </a:rPr>
                <a:t>Réamhchleachtadh 3 </a:t>
              </a:r>
              <a:endParaRPr dirty="0"/>
            </a:p>
          </p:txBody>
        </p:sp>
      </p:grpSp>
      <p:pic>
        <p:nvPicPr>
          <p:cNvPr id="209" name="Google Shape;209;p11"/>
          <p:cNvPicPr preferRelativeResize="0"/>
          <p:nvPr/>
        </p:nvPicPr>
        <p:blipFill rotWithShape="1">
          <a:blip r:embed="rId4">
            <a:alphaModFix/>
          </a:blip>
          <a:srcRect/>
          <a:stretch/>
        </p:blipFill>
        <p:spPr>
          <a:xfrm>
            <a:off x="338080" y="228068"/>
            <a:ext cx="1381241" cy="10721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213"/>
        <p:cNvGrpSpPr/>
        <p:nvPr/>
      </p:nvGrpSpPr>
      <p:grpSpPr>
        <a:xfrm>
          <a:off x="0" y="0"/>
          <a:ext cx="0" cy="0"/>
          <a:chOff x="0" y="0"/>
          <a:chExt cx="0" cy="0"/>
        </a:xfrm>
      </p:grpSpPr>
      <p:sp>
        <p:nvSpPr>
          <p:cNvPr id="214" name="Google Shape;214;p12"/>
          <p:cNvSpPr txBox="1"/>
          <p:nvPr/>
        </p:nvSpPr>
        <p:spPr>
          <a:xfrm>
            <a:off x="5539950" y="1341375"/>
            <a:ext cx="12402900" cy="9649693"/>
          </a:xfrm>
          <a:prstGeom prst="rect">
            <a:avLst/>
          </a:prstGeom>
          <a:noFill/>
          <a:ln>
            <a:noFill/>
          </a:ln>
        </p:spPr>
        <p:txBody>
          <a:bodyPr spcFirstLastPara="1" wrap="square" lIns="0" tIns="0" rIns="0" bIns="0" rtlCol="0" anchor="t" anchorCtr="0">
            <a:spAutoFit/>
          </a:bodyPr>
          <a:lstStyle/>
          <a:p>
            <a:pPr marL="626111" marR="0" lvl="1" indent="-363854" algn="l" rtl="0">
              <a:lnSpc>
                <a:spcPct val="140000"/>
              </a:lnSpc>
              <a:spcBef>
                <a:spcPts val="0"/>
              </a:spcBef>
              <a:spcAft>
                <a:spcPts val="0"/>
              </a:spcAft>
              <a:buClr>
                <a:srgbClr val="3A3A38"/>
              </a:buClr>
              <a:buSzPts val="3700"/>
              <a:buFont typeface="Arial"/>
              <a:buChar char="•"/>
            </a:pPr>
            <a:r>
              <a:rPr lang="ga" sz="3200" b="0" i="0" u="none" strike="noStrike" cap="none" dirty="0">
                <a:solidFill>
                  <a:srgbClr val="3A3A38"/>
                </a:solidFill>
                <a:latin typeface="Gochi Hand"/>
                <a:ea typeface="Gochi Hand"/>
                <a:cs typeface="Gochi Hand"/>
                <a:sym typeface="Gochi Hand"/>
              </a:rPr>
              <a:t>Agus rogha á déanamh as na hearraí atá liostaithe ar an gcéad leathanach eile agus gan ach iad á n-úsáid an bhfuil do ghrúpa in ann ‘Meaisín Rube Goldberg’ a dhearadh agus a chruthú?</a:t>
            </a:r>
            <a:endParaRPr sz="3200" b="0" i="0" u="none" strike="noStrike" cap="none" dirty="0">
              <a:solidFill>
                <a:srgbClr val="3A3A38"/>
              </a:solidFill>
              <a:latin typeface="Gochi Hand"/>
              <a:ea typeface="Gochi Hand"/>
              <a:cs typeface="Gochi Hand"/>
              <a:sym typeface="Gochi Hand"/>
            </a:endParaRPr>
          </a:p>
          <a:p>
            <a:pPr marL="626111" marR="0" lvl="1" indent="-363855" algn="l" rtl="0">
              <a:lnSpc>
                <a:spcPct val="140000"/>
              </a:lnSpc>
              <a:spcBef>
                <a:spcPts val="0"/>
              </a:spcBef>
              <a:spcAft>
                <a:spcPts val="0"/>
              </a:spcAft>
              <a:buClr>
                <a:srgbClr val="3A3A38"/>
              </a:buClr>
              <a:buSzPts val="3700"/>
              <a:buFont typeface="Arial"/>
              <a:buChar char="•"/>
            </a:pPr>
            <a:r>
              <a:rPr lang="ga" sz="3200" b="0" i="0" u="none" strike="noStrike" cap="none" dirty="0">
                <a:solidFill>
                  <a:srgbClr val="3A3A38"/>
                </a:solidFill>
                <a:latin typeface="Gochi Hand"/>
                <a:ea typeface="Gochi Hand"/>
                <a:cs typeface="Gochi Hand"/>
                <a:sym typeface="Gochi Hand"/>
              </a:rPr>
              <a:t>Ní mór go gcríochnaíonn bealach an mheaisín le mirlín ag titim isteach i gcupán páipéir (Nóta: Ní gá go mbeidh an mirlín rannpháirteach i gcuid ar bith eile de bhealach an mheaisín)</a:t>
            </a:r>
            <a:endParaRPr sz="3200" dirty="0"/>
          </a:p>
          <a:p>
            <a:pPr marL="626111" marR="0" lvl="1" indent="-363855" algn="l" rtl="0">
              <a:lnSpc>
                <a:spcPct val="140000"/>
              </a:lnSpc>
              <a:spcBef>
                <a:spcPts val="0"/>
              </a:spcBef>
              <a:spcAft>
                <a:spcPts val="0"/>
              </a:spcAft>
              <a:buClr>
                <a:srgbClr val="3A3A38"/>
              </a:buClr>
              <a:buSzPts val="3700"/>
              <a:buFont typeface="Arial"/>
              <a:buChar char="•"/>
            </a:pPr>
            <a:r>
              <a:rPr lang="ga" sz="3200" b="0" i="0" u="none" strike="noStrike" cap="none" dirty="0">
                <a:solidFill>
                  <a:srgbClr val="3A3A38"/>
                </a:solidFill>
                <a:latin typeface="Gochi Hand"/>
                <a:ea typeface="Gochi Hand"/>
                <a:cs typeface="Gochi Hand"/>
                <a:sym typeface="Gochi Hand"/>
              </a:rPr>
              <a:t>Ní mór go mbeidh an bealach 1 mhéadar ar fad ar a laghad. </a:t>
            </a:r>
            <a:endParaRPr sz="3200" dirty="0"/>
          </a:p>
          <a:p>
            <a:pPr marL="626111" marR="0" lvl="1" indent="-363854" algn="l" rtl="0">
              <a:lnSpc>
                <a:spcPct val="140000"/>
              </a:lnSpc>
              <a:spcBef>
                <a:spcPts val="0"/>
              </a:spcBef>
              <a:spcAft>
                <a:spcPts val="0"/>
              </a:spcAft>
              <a:buClr>
                <a:srgbClr val="3A3A38"/>
              </a:buClr>
              <a:buSzPts val="3700"/>
              <a:buFont typeface="Arial"/>
              <a:buChar char="•"/>
            </a:pPr>
            <a:r>
              <a:rPr lang="ga" sz="3200" b="0" i="0" u="none" strike="noStrike" cap="none" dirty="0">
                <a:solidFill>
                  <a:srgbClr val="3A3A38"/>
                </a:solidFill>
                <a:latin typeface="Gochi Hand"/>
                <a:ea typeface="Gochi Hand"/>
                <a:cs typeface="Gochi Hand"/>
                <a:sym typeface="Gochi Hand"/>
              </a:rPr>
              <a:t>Ní mór go mbeidh casadh amháin de 45 chéim i gceist leis an mbealach.</a:t>
            </a:r>
            <a:endParaRPr sz="3200" b="0" i="0" u="none" strike="noStrike" cap="none" dirty="0">
              <a:solidFill>
                <a:srgbClr val="3A3A38"/>
              </a:solidFill>
              <a:latin typeface="Gochi Hand"/>
              <a:ea typeface="Gochi Hand"/>
              <a:cs typeface="Gochi Hand"/>
              <a:sym typeface="Gochi Hand"/>
            </a:endParaRPr>
          </a:p>
          <a:p>
            <a:pPr marL="626111" marR="0" lvl="1" indent="-363855" algn="l" rtl="0">
              <a:lnSpc>
                <a:spcPct val="140000"/>
              </a:lnSpc>
              <a:spcBef>
                <a:spcPts val="0"/>
              </a:spcBef>
              <a:spcAft>
                <a:spcPts val="0"/>
              </a:spcAft>
              <a:buClr>
                <a:srgbClr val="3A3A38"/>
              </a:buClr>
              <a:buSzPts val="3700"/>
              <a:buFont typeface="Arial"/>
              <a:buChar char="•"/>
            </a:pPr>
            <a:r>
              <a:rPr lang="ga" sz="3200" b="0" i="0" u="none" strike="noStrike" cap="none" dirty="0">
                <a:solidFill>
                  <a:srgbClr val="3A3A38"/>
                </a:solidFill>
                <a:latin typeface="Gochi Hand"/>
                <a:ea typeface="Gochi Hand"/>
                <a:cs typeface="Gochi Hand"/>
                <a:sym typeface="Gochi Hand"/>
              </a:rPr>
              <a:t>Bí chomh cruthaitheach agus is féidir leat a bheith agus uaslódáil físeán de do mheaisín Goldberg ar YouTube agus é críochnaithe - cuirtear treoracha maidir le conas sin a dhéanamh san áireamh ag deireadh na láithreoireachta seo.</a:t>
            </a:r>
            <a:endParaRPr sz="3200" dirty="0"/>
          </a:p>
          <a:p>
            <a:pPr marL="0" marR="0" lvl="0" indent="0" algn="ctr" rtl="0">
              <a:lnSpc>
                <a:spcPct val="154482"/>
              </a:lnSpc>
              <a:spcBef>
                <a:spcPts val="0"/>
              </a:spcBef>
              <a:spcAft>
                <a:spcPts val="0"/>
              </a:spcAft>
              <a:buNone/>
            </a:pPr>
            <a:endParaRPr sz="2900" b="0" i="0" u="none" strike="noStrike" cap="none" dirty="0">
              <a:solidFill>
                <a:srgbClr val="3A3A38"/>
              </a:solidFill>
              <a:latin typeface="Gochi Hand"/>
              <a:ea typeface="Gochi Hand"/>
              <a:cs typeface="Gochi Hand"/>
              <a:sym typeface="Gochi Hand"/>
            </a:endParaRPr>
          </a:p>
        </p:txBody>
      </p:sp>
      <p:pic>
        <p:nvPicPr>
          <p:cNvPr id="215" name="Google Shape;215;p12"/>
          <p:cNvPicPr preferRelativeResize="0"/>
          <p:nvPr/>
        </p:nvPicPr>
        <p:blipFill rotWithShape="1">
          <a:blip r:embed="rId3">
            <a:alphaModFix/>
          </a:blip>
          <a:srcRect/>
          <a:stretch/>
        </p:blipFill>
        <p:spPr>
          <a:xfrm>
            <a:off x="241073" y="967276"/>
            <a:ext cx="5495276" cy="4923450"/>
          </a:xfrm>
          <a:prstGeom prst="rect">
            <a:avLst/>
          </a:prstGeom>
          <a:noFill/>
          <a:ln>
            <a:noFill/>
          </a:ln>
        </p:spPr>
      </p:pic>
      <p:sp>
        <p:nvSpPr>
          <p:cNvPr id="216" name="Google Shape;216;p12"/>
          <p:cNvSpPr txBox="1"/>
          <p:nvPr/>
        </p:nvSpPr>
        <p:spPr>
          <a:xfrm>
            <a:off x="7719841" y="246575"/>
            <a:ext cx="6768000" cy="984900"/>
          </a:xfrm>
          <a:prstGeom prst="rect">
            <a:avLst/>
          </a:prstGeom>
          <a:noFill/>
          <a:ln>
            <a:noFill/>
          </a:ln>
        </p:spPr>
        <p:txBody>
          <a:bodyPr spcFirstLastPara="1" wrap="square" lIns="0" tIns="0" rIns="0" bIns="0" rtlCol="0" anchor="t" anchorCtr="0">
            <a:spAutoFit/>
          </a:bodyPr>
          <a:lstStyle/>
          <a:p>
            <a:pPr marL="0" marR="0" lvl="0" indent="0" algn="ctr" rtl="0">
              <a:lnSpc>
                <a:spcPct val="140006"/>
              </a:lnSpc>
              <a:spcBef>
                <a:spcPts val="0"/>
              </a:spcBef>
              <a:spcAft>
                <a:spcPts val="0"/>
              </a:spcAft>
              <a:buNone/>
            </a:pPr>
            <a:r>
              <a:rPr lang="ga" sz="6399" b="0" i="0" u="none" strike="noStrike" cap="none">
                <a:solidFill>
                  <a:srgbClr val="3A3A38"/>
                </a:solidFill>
                <a:latin typeface="Gochi Hand"/>
                <a:ea typeface="Gochi Hand"/>
                <a:cs typeface="Gochi Hand"/>
                <a:sym typeface="Gochi Hand"/>
              </a:rPr>
              <a:t>Sonraí an Dúshláin</a:t>
            </a:r>
            <a:endParaRPr/>
          </a:p>
        </p:txBody>
      </p:sp>
      <p:pic>
        <p:nvPicPr>
          <p:cNvPr id="217" name="Google Shape;217;p12"/>
          <p:cNvPicPr preferRelativeResize="0"/>
          <p:nvPr/>
        </p:nvPicPr>
        <p:blipFill rotWithShape="1">
          <a:blip r:embed="rId4">
            <a:alphaModFix/>
          </a:blip>
          <a:srcRect/>
          <a:stretch/>
        </p:blipFill>
        <p:spPr>
          <a:xfrm>
            <a:off x="3706479" y="-3"/>
            <a:ext cx="1731031" cy="24352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221"/>
        <p:cNvGrpSpPr/>
        <p:nvPr/>
      </p:nvGrpSpPr>
      <p:grpSpPr>
        <a:xfrm>
          <a:off x="0" y="0"/>
          <a:ext cx="0" cy="0"/>
          <a:chOff x="0" y="0"/>
          <a:chExt cx="0" cy="0"/>
        </a:xfrm>
      </p:grpSpPr>
      <p:pic>
        <p:nvPicPr>
          <p:cNvPr id="222" name="Google Shape;222;p13"/>
          <p:cNvPicPr preferRelativeResize="0"/>
          <p:nvPr/>
        </p:nvPicPr>
        <p:blipFill rotWithShape="1">
          <a:blip r:embed="rId3">
            <a:alphaModFix/>
          </a:blip>
          <a:srcRect/>
          <a:stretch/>
        </p:blipFill>
        <p:spPr>
          <a:xfrm>
            <a:off x="0" y="438312"/>
            <a:ext cx="3293592" cy="2832489"/>
          </a:xfrm>
          <a:prstGeom prst="rect">
            <a:avLst/>
          </a:prstGeom>
          <a:noFill/>
          <a:ln>
            <a:noFill/>
          </a:ln>
        </p:spPr>
      </p:pic>
      <p:pic>
        <p:nvPicPr>
          <p:cNvPr id="223" name="Google Shape;223;p13"/>
          <p:cNvPicPr preferRelativeResize="0"/>
          <p:nvPr/>
        </p:nvPicPr>
        <p:blipFill rotWithShape="1">
          <a:blip r:embed="rId4">
            <a:alphaModFix/>
          </a:blip>
          <a:srcRect/>
          <a:stretch/>
        </p:blipFill>
        <p:spPr>
          <a:xfrm rot="588355">
            <a:off x="2308273" y="66320"/>
            <a:ext cx="885686" cy="1245983"/>
          </a:xfrm>
          <a:prstGeom prst="rect">
            <a:avLst/>
          </a:prstGeom>
          <a:noFill/>
          <a:ln>
            <a:noFill/>
          </a:ln>
        </p:spPr>
      </p:pic>
      <p:sp>
        <p:nvSpPr>
          <p:cNvPr id="224" name="Google Shape;224;p13"/>
          <p:cNvSpPr txBox="1"/>
          <p:nvPr/>
        </p:nvSpPr>
        <p:spPr>
          <a:xfrm>
            <a:off x="6744911" y="257338"/>
            <a:ext cx="9521783" cy="1932837"/>
          </a:xfrm>
          <a:prstGeom prst="rect">
            <a:avLst/>
          </a:prstGeom>
          <a:noFill/>
          <a:ln>
            <a:noFill/>
          </a:ln>
        </p:spPr>
        <p:txBody>
          <a:bodyPr spcFirstLastPara="1" wrap="square" lIns="0" tIns="0" rIns="0" bIns="0" rtlCol="0" anchor="t" anchorCtr="0">
            <a:spAutoFit/>
          </a:bodyPr>
          <a:lstStyle/>
          <a:p>
            <a:pPr marL="0" marR="0" lvl="0" indent="0" algn="l" rtl="0">
              <a:lnSpc>
                <a:spcPct val="157487"/>
              </a:lnSpc>
              <a:spcBef>
                <a:spcPts val="0"/>
              </a:spcBef>
              <a:spcAft>
                <a:spcPts val="0"/>
              </a:spcAft>
              <a:buNone/>
            </a:pPr>
            <a:r>
              <a:rPr lang="ga" sz="8000" b="0" i="0" u="none" strike="noStrike" cap="none" dirty="0">
                <a:solidFill>
                  <a:srgbClr val="3A3A38"/>
                </a:solidFill>
                <a:latin typeface="Gochi Hand"/>
                <a:ea typeface="Gochi Hand"/>
                <a:cs typeface="Gochi Hand"/>
                <a:sym typeface="Gochi Hand"/>
              </a:rPr>
              <a:t>Liosta na n-ábhar</a:t>
            </a:r>
            <a:endParaRPr dirty="0"/>
          </a:p>
        </p:txBody>
      </p:sp>
      <p:sp>
        <p:nvSpPr>
          <p:cNvPr id="225" name="Google Shape;225;p13"/>
          <p:cNvSpPr txBox="1"/>
          <p:nvPr/>
        </p:nvSpPr>
        <p:spPr>
          <a:xfrm>
            <a:off x="2734178" y="1743237"/>
            <a:ext cx="8021468" cy="8014502"/>
          </a:xfrm>
          <a:prstGeom prst="rect">
            <a:avLst/>
          </a:prstGeom>
          <a:noFill/>
          <a:ln>
            <a:noFill/>
          </a:ln>
        </p:spPr>
        <p:txBody>
          <a:bodyPr spcFirstLastPara="1" wrap="square" lIns="0" tIns="0" rIns="0" bIns="0" rtlCol="0" anchor="t" anchorCtr="0">
            <a:spAutoFit/>
          </a:bodyPr>
          <a:lstStyle/>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mhirlín</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chupán páipéir</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líon nach mó ná 40 dúradán</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 2 shorcóir (e.g. - canna pónairí folamh)</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bhosca cairtchláir mór </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6 leathan A4 de chárta</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rolla de théip chumhdaigh</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2 charr mhionsamhlacha bhréige</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2 thábla seomra ranga</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rolla sreangáin </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nuachtán</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méid nach mó ná 150g de mharla</a:t>
            </a:r>
            <a:endParaRPr sz="2800" dirty="0"/>
          </a:p>
          <a:p>
            <a:pPr marL="0" marR="0" lvl="0" indent="0" algn="ctr" rtl="0">
              <a:lnSpc>
                <a:spcPct val="140000"/>
              </a:lnSpc>
              <a:spcBef>
                <a:spcPts val="0"/>
              </a:spcBef>
              <a:spcAft>
                <a:spcPts val="0"/>
              </a:spcAft>
              <a:buNone/>
            </a:pPr>
            <a:endParaRPr sz="3600" b="0" i="0" u="none" strike="noStrike" cap="none" dirty="0">
              <a:solidFill>
                <a:srgbClr val="3A3A38"/>
              </a:solidFill>
              <a:latin typeface="Open Sans"/>
              <a:ea typeface="Open Sans"/>
              <a:cs typeface="Open Sans"/>
              <a:sym typeface="Open Sans"/>
            </a:endParaRPr>
          </a:p>
        </p:txBody>
      </p:sp>
      <p:sp>
        <p:nvSpPr>
          <p:cNvPr id="226" name="Google Shape;226;p13"/>
          <p:cNvSpPr txBox="1"/>
          <p:nvPr/>
        </p:nvSpPr>
        <p:spPr>
          <a:xfrm>
            <a:off x="11010175" y="1743237"/>
            <a:ext cx="8021468" cy="5080635"/>
          </a:xfrm>
          <a:prstGeom prst="rect">
            <a:avLst/>
          </a:prstGeom>
          <a:noFill/>
          <a:ln>
            <a:noFill/>
          </a:ln>
        </p:spPr>
        <p:txBody>
          <a:bodyPr spcFirstLastPara="1" wrap="square" lIns="0" tIns="0" rIns="0" bIns="0" rtlCol="0" anchor="t" anchorCtr="0">
            <a:spAutoFit/>
          </a:bodyPr>
          <a:lstStyle/>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Casúr</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mhéadar de scragall stáin</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6 thairne</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1 bhloc adhmaid</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2 mhaighnéad</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liathróid ghailf</a:t>
            </a:r>
            <a:endParaRPr sz="2800" dirty="0"/>
          </a:p>
          <a:p>
            <a:pPr marL="777240" marR="0" lvl="1" indent="-388620" algn="l" rtl="0">
              <a:lnSpc>
                <a:spcPct val="140000"/>
              </a:lnSpc>
              <a:spcBef>
                <a:spcPts val="0"/>
              </a:spcBef>
              <a:spcAft>
                <a:spcPts val="0"/>
              </a:spcAft>
              <a:buClr>
                <a:srgbClr val="3A3A38"/>
              </a:buClr>
              <a:buSzPts val="3600"/>
              <a:buFont typeface="Arial"/>
              <a:buChar char="•"/>
            </a:pPr>
            <a:r>
              <a:rPr lang="ga" sz="2800" b="0" i="0" u="none" strike="noStrike" cap="none" dirty="0">
                <a:solidFill>
                  <a:srgbClr val="3A3A38"/>
                </a:solidFill>
                <a:latin typeface="Open Sans"/>
                <a:ea typeface="Open Sans"/>
                <a:cs typeface="Open Sans"/>
                <a:sym typeface="Open Sans"/>
              </a:rPr>
              <a:t>2 spúnóg</a:t>
            </a:r>
            <a:endParaRPr sz="2800" dirty="0"/>
          </a:p>
          <a:p>
            <a:pPr marL="0" marR="0" lvl="0" indent="0" algn="ctr" rtl="0">
              <a:lnSpc>
                <a:spcPct val="140000"/>
              </a:lnSpc>
              <a:spcBef>
                <a:spcPts val="0"/>
              </a:spcBef>
              <a:spcAft>
                <a:spcPts val="0"/>
              </a:spcAft>
              <a:buNone/>
            </a:pPr>
            <a:endParaRPr sz="3600" b="0" i="0" u="none" strike="noStrike" cap="none" dirty="0">
              <a:solidFill>
                <a:srgbClr val="3A3A38"/>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CE1E6"/>
        </a:solidFill>
        <a:effectLst/>
      </p:bgPr>
    </p:bg>
    <p:spTree>
      <p:nvGrpSpPr>
        <p:cNvPr id="1" name="Shape 230"/>
        <p:cNvGrpSpPr/>
        <p:nvPr/>
      </p:nvGrpSpPr>
      <p:grpSpPr>
        <a:xfrm>
          <a:off x="0" y="0"/>
          <a:ext cx="0" cy="0"/>
          <a:chOff x="0" y="0"/>
          <a:chExt cx="0" cy="0"/>
        </a:xfrm>
      </p:grpSpPr>
      <p:sp>
        <p:nvSpPr>
          <p:cNvPr id="231" name="Google Shape;231;p14"/>
          <p:cNvSpPr/>
          <p:nvPr/>
        </p:nvSpPr>
        <p:spPr>
          <a:xfrm>
            <a:off x="-411026" y="9783447"/>
            <a:ext cx="19110053" cy="947774"/>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32" name="Google Shape;232;p14"/>
          <p:cNvSpPr/>
          <p:nvPr/>
        </p:nvSpPr>
        <p:spPr>
          <a:xfrm>
            <a:off x="435725" y="2513695"/>
            <a:ext cx="4636412" cy="44455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233" name="Google Shape;233;p14"/>
          <p:cNvPicPr preferRelativeResize="0"/>
          <p:nvPr/>
        </p:nvPicPr>
        <p:blipFill rotWithShape="1">
          <a:blip r:embed="rId3">
            <a:alphaModFix/>
          </a:blip>
          <a:srcRect/>
          <a:stretch/>
        </p:blipFill>
        <p:spPr>
          <a:xfrm>
            <a:off x="1028700" y="2017108"/>
            <a:ext cx="4947302" cy="5602040"/>
          </a:xfrm>
          <a:prstGeom prst="rect">
            <a:avLst/>
          </a:prstGeom>
          <a:noFill/>
          <a:ln>
            <a:noFill/>
          </a:ln>
        </p:spPr>
      </p:pic>
      <p:pic>
        <p:nvPicPr>
          <p:cNvPr id="234" name="Google Shape;234;p14"/>
          <p:cNvPicPr preferRelativeResize="0"/>
          <p:nvPr/>
        </p:nvPicPr>
        <p:blipFill rotWithShape="1">
          <a:blip r:embed="rId4">
            <a:alphaModFix/>
          </a:blip>
          <a:srcRect/>
          <a:stretch/>
        </p:blipFill>
        <p:spPr>
          <a:xfrm>
            <a:off x="13786213" y="6303100"/>
            <a:ext cx="3940267" cy="2955200"/>
          </a:xfrm>
          <a:prstGeom prst="rect">
            <a:avLst/>
          </a:prstGeom>
          <a:noFill/>
          <a:ln>
            <a:noFill/>
          </a:ln>
        </p:spPr>
      </p:pic>
      <p:pic>
        <p:nvPicPr>
          <p:cNvPr id="235" name="Google Shape;235;p14"/>
          <p:cNvPicPr preferRelativeResize="0"/>
          <p:nvPr/>
        </p:nvPicPr>
        <p:blipFill rotWithShape="1">
          <a:blip r:embed="rId5">
            <a:alphaModFix/>
          </a:blip>
          <a:srcRect/>
          <a:stretch/>
        </p:blipFill>
        <p:spPr>
          <a:xfrm>
            <a:off x="9463745" y="6251337"/>
            <a:ext cx="4009284" cy="3006963"/>
          </a:xfrm>
          <a:prstGeom prst="rect">
            <a:avLst/>
          </a:prstGeom>
          <a:noFill/>
          <a:ln>
            <a:noFill/>
          </a:ln>
        </p:spPr>
      </p:pic>
      <p:pic>
        <p:nvPicPr>
          <p:cNvPr id="236" name="Google Shape;236;p14"/>
          <p:cNvPicPr preferRelativeResize="0"/>
          <p:nvPr/>
        </p:nvPicPr>
        <p:blipFill rotWithShape="1">
          <a:blip r:embed="rId6">
            <a:alphaModFix/>
          </a:blip>
          <a:srcRect/>
          <a:stretch/>
        </p:blipFill>
        <p:spPr>
          <a:xfrm>
            <a:off x="5134716" y="6251337"/>
            <a:ext cx="4009284" cy="3006963"/>
          </a:xfrm>
          <a:prstGeom prst="rect">
            <a:avLst/>
          </a:prstGeom>
          <a:noFill/>
          <a:ln>
            <a:noFill/>
          </a:ln>
        </p:spPr>
      </p:pic>
      <p:grpSp>
        <p:nvGrpSpPr>
          <p:cNvPr id="237" name="Google Shape;237;p14"/>
          <p:cNvGrpSpPr/>
          <p:nvPr/>
        </p:nvGrpSpPr>
        <p:grpSpPr>
          <a:xfrm>
            <a:off x="5976002" y="138101"/>
            <a:ext cx="11750478" cy="6227021"/>
            <a:chOff x="0" y="-76200"/>
            <a:chExt cx="15667304" cy="8302693"/>
          </a:xfrm>
        </p:grpSpPr>
        <p:sp>
          <p:nvSpPr>
            <p:cNvPr id="238" name="Google Shape;238;p14"/>
            <p:cNvSpPr txBox="1"/>
            <p:nvPr/>
          </p:nvSpPr>
          <p:spPr>
            <a:xfrm>
              <a:off x="0" y="-76200"/>
              <a:ext cx="15667304"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39" name="Google Shape;239;p14"/>
            <p:cNvSpPr txBox="1"/>
            <p:nvPr/>
          </p:nvSpPr>
          <p:spPr>
            <a:xfrm>
              <a:off x="0" y="470525"/>
              <a:ext cx="15667304" cy="7755968"/>
            </a:xfrm>
            <a:prstGeom prst="rect">
              <a:avLst/>
            </a:prstGeom>
            <a:noFill/>
            <a:ln>
              <a:noFill/>
            </a:ln>
          </p:spPr>
          <p:txBody>
            <a:bodyPr spcFirstLastPara="1" wrap="square" lIns="0" tIns="0" rIns="0" bIns="0" rtlCol="0" anchor="t" anchorCtr="0">
              <a:spAutoFit/>
            </a:bodyPr>
            <a:lstStyle/>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An féidir leat bealach do Mheaisín Goldberg a thógáil de réir fad sainiúil? i.e. 2m.</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Cé atá ina ann an meaisín Goldberg is faide a thógáil? Cad é mar a dhéanfaidh muid é a thomhas mura dtógtar é i líne dhíreach? (sreangán) </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B’fhéidir go dtiocfadh leat roinnt ‘Titimí Mirlíní’ a chur isteach! - Cruthaigh titim mirlín/liathróide gailf 20cm.</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Cad faoi léim mirlín? An féidir le do ghrúpa rampa nó léim a thógáil ina meaisín lena dtiomáintear mirlín nó liathróid gailf trasna bearna? Cé chomh fada agus is féidir leat tabhairt ar do mhirlín chun léim? </a:t>
              </a:r>
              <a:endParaRPr sz="2800" dirty="0"/>
            </a:p>
          </p:txBody>
        </p:sp>
      </p:grpSp>
      <p:sp>
        <p:nvSpPr>
          <p:cNvPr id="240" name="Google Shape;240;p14"/>
          <p:cNvSpPr txBox="1"/>
          <p:nvPr/>
        </p:nvSpPr>
        <p:spPr>
          <a:xfrm>
            <a:off x="-3060013" y="471805"/>
            <a:ext cx="10945438" cy="55689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a:solidFill>
                  <a:srgbClr val="2D2E2C"/>
                </a:solidFill>
                <a:latin typeface="Gochi Hand"/>
                <a:ea typeface="Gochi Hand"/>
                <a:cs typeface="Gochi Hand"/>
                <a:sym typeface="Gochi Hand"/>
              </a:rPr>
              <a:t>  Deiseanna do Mhatamaitic</a:t>
            </a:r>
            <a:endParaRPr/>
          </a:p>
        </p:txBody>
      </p:sp>
      <p:sp>
        <p:nvSpPr>
          <p:cNvPr id="241" name="Google Shape;241;p14"/>
          <p:cNvSpPr txBox="1"/>
          <p:nvPr/>
        </p:nvSpPr>
        <p:spPr>
          <a:xfrm>
            <a:off x="3651009" y="2121043"/>
            <a:ext cx="2324993" cy="97218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5600" b="0" i="0" u="none" strike="noStrike" cap="none">
                <a:solidFill>
                  <a:srgbClr val="2D2E2C"/>
                </a:solidFill>
                <a:latin typeface="Gochi Hand"/>
                <a:ea typeface="Gochi Hand"/>
                <a:cs typeface="Gochi Hand"/>
                <a:sym typeface="Gochi Hand"/>
              </a:rPr>
              <a:t>Fad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CDF"/>
        </a:solidFill>
        <a:effectLst/>
      </p:bgPr>
    </p:bg>
    <p:spTree>
      <p:nvGrpSpPr>
        <p:cNvPr id="1" name="Shape 245"/>
        <p:cNvGrpSpPr/>
        <p:nvPr/>
      </p:nvGrpSpPr>
      <p:grpSpPr>
        <a:xfrm>
          <a:off x="0" y="0"/>
          <a:ext cx="0" cy="0"/>
          <a:chOff x="0" y="0"/>
          <a:chExt cx="0" cy="0"/>
        </a:xfrm>
      </p:grpSpPr>
      <p:sp>
        <p:nvSpPr>
          <p:cNvPr id="246" name="Google Shape;246;p15"/>
          <p:cNvSpPr/>
          <p:nvPr/>
        </p:nvSpPr>
        <p:spPr>
          <a:xfrm>
            <a:off x="-411026" y="9783447"/>
            <a:ext cx="19110053" cy="947774"/>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47" name="Google Shape;247;p15"/>
          <p:cNvSpPr/>
          <p:nvPr/>
        </p:nvSpPr>
        <p:spPr>
          <a:xfrm>
            <a:off x="435725" y="2513695"/>
            <a:ext cx="4636412" cy="44455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248" name="Google Shape;248;p15"/>
          <p:cNvPicPr preferRelativeResize="0"/>
          <p:nvPr/>
        </p:nvPicPr>
        <p:blipFill rotWithShape="1">
          <a:blip r:embed="rId3">
            <a:alphaModFix/>
          </a:blip>
          <a:srcRect/>
          <a:stretch/>
        </p:blipFill>
        <p:spPr>
          <a:xfrm>
            <a:off x="1028700" y="2017108"/>
            <a:ext cx="4947302" cy="5602040"/>
          </a:xfrm>
          <a:prstGeom prst="rect">
            <a:avLst/>
          </a:prstGeom>
          <a:noFill/>
          <a:ln>
            <a:noFill/>
          </a:ln>
        </p:spPr>
      </p:pic>
      <p:pic>
        <p:nvPicPr>
          <p:cNvPr id="249" name="Google Shape;249;p15"/>
          <p:cNvPicPr preferRelativeResize="0"/>
          <p:nvPr/>
        </p:nvPicPr>
        <p:blipFill rotWithShape="1">
          <a:blip r:embed="rId4">
            <a:alphaModFix/>
          </a:blip>
          <a:srcRect/>
          <a:stretch/>
        </p:blipFill>
        <p:spPr>
          <a:xfrm>
            <a:off x="12492028" y="5412884"/>
            <a:ext cx="4767272" cy="3575454"/>
          </a:xfrm>
          <a:prstGeom prst="rect">
            <a:avLst/>
          </a:prstGeom>
          <a:noFill/>
          <a:ln>
            <a:noFill/>
          </a:ln>
        </p:spPr>
      </p:pic>
      <p:grpSp>
        <p:nvGrpSpPr>
          <p:cNvPr id="250" name="Google Shape;250;p15"/>
          <p:cNvGrpSpPr/>
          <p:nvPr/>
        </p:nvGrpSpPr>
        <p:grpSpPr>
          <a:xfrm>
            <a:off x="6292893" y="-685310"/>
            <a:ext cx="11720446" cy="6857374"/>
            <a:chOff x="0" y="-76200"/>
            <a:chExt cx="15627262" cy="9143165"/>
          </a:xfrm>
        </p:grpSpPr>
        <p:sp>
          <p:nvSpPr>
            <p:cNvPr id="251" name="Google Shape;251;p15"/>
            <p:cNvSpPr txBox="1"/>
            <p:nvPr/>
          </p:nvSpPr>
          <p:spPr>
            <a:xfrm>
              <a:off x="0" y="-76200"/>
              <a:ext cx="15625796" cy="470921"/>
            </a:xfrm>
            <a:prstGeom prst="rect">
              <a:avLst/>
            </a:prstGeom>
            <a:noFill/>
            <a:ln>
              <a:noFill/>
            </a:ln>
          </p:spPr>
          <p:txBody>
            <a:bodyPr spcFirstLastPara="1" wrap="square" lIns="0" tIns="0" rIns="0" bIns="0" rtlCol="0" anchor="t" anchorCtr="0">
              <a:spAutoFit/>
            </a:bodyPr>
            <a:lstStyle/>
            <a:p>
              <a:pPr marL="0" marR="0" lvl="0" indent="0" algn="l" rtl="0">
                <a:lnSpc>
                  <a:spcPct val="16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2" name="Google Shape;252;p15"/>
            <p:cNvSpPr txBox="1"/>
            <p:nvPr/>
          </p:nvSpPr>
          <p:spPr>
            <a:xfrm>
              <a:off x="1466" y="1118463"/>
              <a:ext cx="15625796"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3" name="Google Shape;253;p15"/>
            <p:cNvSpPr txBox="1"/>
            <p:nvPr/>
          </p:nvSpPr>
          <p:spPr>
            <a:xfrm>
              <a:off x="1465" y="1665187"/>
              <a:ext cx="15625797" cy="5170646"/>
            </a:xfrm>
            <a:prstGeom prst="rect">
              <a:avLst/>
            </a:prstGeom>
            <a:noFill/>
            <a:ln>
              <a:noFill/>
            </a:ln>
          </p:spPr>
          <p:txBody>
            <a:bodyPr spcFirstLastPara="1" wrap="square" lIns="0" tIns="0" rIns="0" bIns="0" rtlCol="0" anchor="t" anchorCtr="0">
              <a:spAutoFit/>
            </a:bodyPr>
            <a:lstStyle/>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An féidir le do mheaisín Goldberg castaí nó rampaí a chuimsiú lena mbaineann uilleannacha sainiúla? i.e. 45 chéim. </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An bhfuil do ghrúpa in ann an nasc a fheiceáil idir d’uilleannacha agus luas do mheaisín nó cé chomh fada agus a léimeann do mhirlín/liathróid ghailf?</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An bhfuil tú in ann na comparáidí sin a thaispeáint i gcairt sonraí? Cén chairt is oiriúnaí? </a:t>
              </a:r>
              <a:endParaRPr sz="2800" dirty="0"/>
            </a:p>
          </p:txBody>
        </p:sp>
        <p:sp>
          <p:nvSpPr>
            <p:cNvPr id="254" name="Google Shape;254;p15"/>
            <p:cNvSpPr txBox="1"/>
            <p:nvPr/>
          </p:nvSpPr>
          <p:spPr>
            <a:xfrm>
              <a:off x="0" y="8020743"/>
              <a:ext cx="15625796"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5" name="Google Shape;255;p15"/>
            <p:cNvSpPr txBox="1"/>
            <p:nvPr/>
          </p:nvSpPr>
          <p:spPr>
            <a:xfrm>
              <a:off x="0" y="8596043"/>
              <a:ext cx="15625796" cy="470922"/>
            </a:xfrm>
            <a:prstGeom prst="rect">
              <a:avLst/>
            </a:prstGeom>
            <a:noFill/>
            <a:ln>
              <a:noFill/>
            </a:ln>
          </p:spPr>
          <p:txBody>
            <a:bodyPr spcFirstLastPara="1" wrap="square" lIns="0" tIns="0" rIns="0" bIns="0" rtlCol="0" anchor="t" anchorCtr="0">
              <a:spAutoFit/>
            </a:bodyPr>
            <a:lstStyle/>
            <a:p>
              <a:pPr marL="0" marR="0" lvl="0" indent="0" algn="l" rtl="0">
                <a:lnSpc>
                  <a:spcPct val="16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6" name="Google Shape;256;p15"/>
          <p:cNvPicPr preferRelativeResize="0"/>
          <p:nvPr/>
        </p:nvPicPr>
        <p:blipFill rotWithShape="1">
          <a:blip r:embed="rId5">
            <a:alphaModFix/>
          </a:blip>
          <a:srcRect/>
          <a:stretch/>
        </p:blipFill>
        <p:spPr>
          <a:xfrm>
            <a:off x="6760364" y="5412884"/>
            <a:ext cx="4767272" cy="3575454"/>
          </a:xfrm>
          <a:prstGeom prst="rect">
            <a:avLst/>
          </a:prstGeom>
          <a:noFill/>
          <a:ln>
            <a:noFill/>
          </a:ln>
        </p:spPr>
      </p:pic>
      <p:sp>
        <p:nvSpPr>
          <p:cNvPr id="257" name="Google Shape;257;p15"/>
          <p:cNvSpPr txBox="1"/>
          <p:nvPr/>
        </p:nvSpPr>
        <p:spPr>
          <a:xfrm>
            <a:off x="-3183954" y="279466"/>
            <a:ext cx="10945438" cy="55689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a:solidFill>
                  <a:srgbClr val="2D2E2C"/>
                </a:solidFill>
                <a:latin typeface="Gochi Hand"/>
                <a:ea typeface="Gochi Hand"/>
                <a:cs typeface="Gochi Hand"/>
                <a:sym typeface="Gochi Hand"/>
              </a:rPr>
              <a:t>  Deiseanna do Mhatamaitic</a:t>
            </a:r>
            <a:endParaRPr/>
          </a:p>
        </p:txBody>
      </p:sp>
      <p:sp>
        <p:nvSpPr>
          <p:cNvPr id="258" name="Google Shape;258;p15"/>
          <p:cNvSpPr txBox="1"/>
          <p:nvPr/>
        </p:nvSpPr>
        <p:spPr>
          <a:xfrm>
            <a:off x="3502351" y="2040431"/>
            <a:ext cx="2324993" cy="1457960"/>
          </a:xfrm>
          <a:prstGeom prst="rect">
            <a:avLst/>
          </a:prstGeom>
          <a:noFill/>
          <a:ln>
            <a:noFill/>
          </a:ln>
        </p:spPr>
        <p:txBody>
          <a:bodyPr spcFirstLastPara="1" wrap="square" lIns="0" tIns="0" rIns="0" bIns="0" rtlCol="0" anchor="t" anchorCtr="0">
            <a:spAutoFit/>
          </a:bodyPr>
          <a:lstStyle/>
          <a:p>
            <a:pPr marL="0" marR="0" lvl="0" indent="0" algn="ctr" rtl="0">
              <a:lnSpc>
                <a:spcPct val="140009"/>
              </a:lnSpc>
              <a:spcBef>
                <a:spcPts val="0"/>
              </a:spcBef>
              <a:spcAft>
                <a:spcPts val="0"/>
              </a:spcAft>
              <a:buNone/>
            </a:pPr>
            <a:r>
              <a:rPr lang="ga" sz="4099" b="0" i="0" u="none" strike="noStrike" cap="none">
                <a:solidFill>
                  <a:srgbClr val="2D2E2C"/>
                </a:solidFill>
                <a:latin typeface="Gochi Hand"/>
                <a:ea typeface="Gochi Hand"/>
                <a:cs typeface="Gochi Hand"/>
                <a:sym typeface="Gochi Hand"/>
              </a:rPr>
              <a:t>Línte &amp; Uilleannacha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DBFF"/>
        </a:solidFill>
        <a:effectLst/>
      </p:bgPr>
    </p:bg>
    <p:spTree>
      <p:nvGrpSpPr>
        <p:cNvPr id="1" name="Shape 262"/>
        <p:cNvGrpSpPr/>
        <p:nvPr/>
      </p:nvGrpSpPr>
      <p:grpSpPr>
        <a:xfrm>
          <a:off x="0" y="0"/>
          <a:ext cx="0" cy="0"/>
          <a:chOff x="0" y="0"/>
          <a:chExt cx="0" cy="0"/>
        </a:xfrm>
      </p:grpSpPr>
      <p:sp>
        <p:nvSpPr>
          <p:cNvPr id="263" name="Google Shape;263;p16"/>
          <p:cNvSpPr/>
          <p:nvPr/>
        </p:nvSpPr>
        <p:spPr>
          <a:xfrm>
            <a:off x="-411026" y="9783447"/>
            <a:ext cx="19110053" cy="947774"/>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64" name="Google Shape;264;p16"/>
          <p:cNvSpPr/>
          <p:nvPr/>
        </p:nvSpPr>
        <p:spPr>
          <a:xfrm>
            <a:off x="435725" y="2513695"/>
            <a:ext cx="4636412" cy="44455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265" name="Google Shape;265;p16"/>
          <p:cNvPicPr preferRelativeResize="0"/>
          <p:nvPr/>
        </p:nvPicPr>
        <p:blipFill rotWithShape="1">
          <a:blip r:embed="rId3">
            <a:alphaModFix/>
          </a:blip>
          <a:srcRect/>
          <a:stretch/>
        </p:blipFill>
        <p:spPr>
          <a:xfrm>
            <a:off x="1028700" y="2017108"/>
            <a:ext cx="4947302" cy="5602040"/>
          </a:xfrm>
          <a:prstGeom prst="rect">
            <a:avLst/>
          </a:prstGeom>
          <a:noFill/>
          <a:ln>
            <a:noFill/>
          </a:ln>
        </p:spPr>
      </p:pic>
      <p:pic>
        <p:nvPicPr>
          <p:cNvPr id="266" name="Google Shape;266;p16"/>
          <p:cNvPicPr preferRelativeResize="0"/>
          <p:nvPr/>
        </p:nvPicPr>
        <p:blipFill rotWithShape="1">
          <a:blip r:embed="rId4">
            <a:alphaModFix/>
          </a:blip>
          <a:srcRect/>
          <a:stretch/>
        </p:blipFill>
        <p:spPr>
          <a:xfrm>
            <a:off x="7260735" y="5506579"/>
            <a:ext cx="4567694" cy="3425770"/>
          </a:xfrm>
          <a:prstGeom prst="rect">
            <a:avLst/>
          </a:prstGeom>
          <a:noFill/>
          <a:ln>
            <a:noFill/>
          </a:ln>
        </p:spPr>
      </p:pic>
      <p:pic>
        <p:nvPicPr>
          <p:cNvPr id="267" name="Google Shape;267;p16"/>
          <p:cNvPicPr preferRelativeResize="0"/>
          <p:nvPr/>
        </p:nvPicPr>
        <p:blipFill rotWithShape="1">
          <a:blip r:embed="rId5">
            <a:alphaModFix/>
          </a:blip>
          <a:srcRect/>
          <a:stretch/>
        </p:blipFill>
        <p:spPr>
          <a:xfrm>
            <a:off x="12716745" y="5506579"/>
            <a:ext cx="4542555" cy="3406917"/>
          </a:xfrm>
          <a:prstGeom prst="rect">
            <a:avLst/>
          </a:prstGeom>
          <a:noFill/>
          <a:ln>
            <a:noFill/>
          </a:ln>
        </p:spPr>
      </p:pic>
      <p:grpSp>
        <p:nvGrpSpPr>
          <p:cNvPr id="268" name="Google Shape;268;p16"/>
          <p:cNvGrpSpPr/>
          <p:nvPr/>
        </p:nvGrpSpPr>
        <p:grpSpPr>
          <a:xfrm>
            <a:off x="6738976" y="-634661"/>
            <a:ext cx="11549024" cy="6670585"/>
            <a:chOff x="0" y="4161225"/>
            <a:chExt cx="15398698" cy="8894113"/>
          </a:xfrm>
        </p:grpSpPr>
        <p:sp>
          <p:nvSpPr>
            <p:cNvPr id="270" name="Google Shape;270;p16"/>
            <p:cNvSpPr txBox="1"/>
            <p:nvPr/>
          </p:nvSpPr>
          <p:spPr>
            <a:xfrm>
              <a:off x="1444" y="4161225"/>
              <a:ext cx="15397254"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1" name="Google Shape;271;p16"/>
            <p:cNvSpPr txBox="1"/>
            <p:nvPr/>
          </p:nvSpPr>
          <p:spPr>
            <a:xfrm>
              <a:off x="1444" y="4736525"/>
              <a:ext cx="15397254" cy="470994"/>
            </a:xfrm>
            <a:prstGeom prst="rect">
              <a:avLst/>
            </a:prstGeom>
            <a:noFill/>
            <a:ln>
              <a:noFill/>
            </a:ln>
          </p:spPr>
          <p:txBody>
            <a:bodyPr spcFirstLastPara="1" wrap="square" lIns="0" tIns="0" rIns="0" bIns="0" rtlCol="0" anchor="t" anchorCtr="0">
              <a:spAutoFit/>
            </a:bodyPr>
            <a:lstStyle/>
            <a:p>
              <a:pPr marL="0" marR="0" lvl="0" indent="0" algn="l" rtl="0">
                <a:lnSpc>
                  <a:spcPct val="161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2" name="Google Shape;272;p16"/>
            <p:cNvSpPr txBox="1"/>
            <p:nvPr/>
          </p:nvSpPr>
          <p:spPr>
            <a:xfrm>
              <a:off x="0" y="5931260"/>
              <a:ext cx="15397254"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3" name="Google Shape;273;p16"/>
            <p:cNvSpPr txBox="1"/>
            <p:nvPr/>
          </p:nvSpPr>
          <p:spPr>
            <a:xfrm>
              <a:off x="0" y="6477983"/>
              <a:ext cx="15397254" cy="6577355"/>
            </a:xfrm>
            <a:prstGeom prst="rect">
              <a:avLst/>
            </a:prstGeom>
            <a:noFill/>
            <a:ln>
              <a:noFill/>
            </a:ln>
          </p:spPr>
          <p:txBody>
            <a:bodyPr spcFirstLastPara="1" wrap="square" lIns="0" tIns="0" rIns="0" bIns="0" rtlCol="0" anchor="t" anchorCtr="0">
              <a:spAutoFit/>
            </a:bodyPr>
            <a:lstStyle/>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An féidir leat do mheaisín Goldberg a dhearadh agus a thógáil ionas go bhfanfaidh sé ag gluaiseacht ón tús go deireadh le haghaidh tréimhse shainiúil? i.e. 30 soicind - Cén rud a mhionathróidh tú má tá do mheaisín rómhall/róthapa?</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Cén grúpa atá in ann an Meaisín Goldberg a thógáil a bheidh ar siúl don tréimhse is faide? Chur am ar gach iarracht. Cad é an meán-am?</a:t>
              </a:r>
              <a:endParaRPr sz="2800" dirty="0"/>
            </a:p>
            <a:p>
              <a:pPr marL="690881" marR="0" lvl="1" indent="-345439" algn="l" rtl="0">
                <a:lnSpc>
                  <a:spcPct val="150000"/>
                </a:lnSpc>
                <a:spcBef>
                  <a:spcPts val="0"/>
                </a:spcBef>
                <a:spcAft>
                  <a:spcPts val="0"/>
                </a:spcAft>
                <a:buClr>
                  <a:srgbClr val="2D2E2C"/>
                </a:buClr>
                <a:buSzPts val="3200"/>
                <a:buFont typeface="Arial"/>
                <a:buChar char="•"/>
              </a:pPr>
              <a:r>
                <a:rPr lang="ga" sz="2800" b="0" i="0" u="none" strike="noStrike" cap="none" dirty="0">
                  <a:solidFill>
                    <a:srgbClr val="2D2E2C"/>
                  </a:solidFill>
                  <a:latin typeface="Gochi Hand"/>
                  <a:ea typeface="Gochi Hand"/>
                  <a:cs typeface="Gochi Hand"/>
                  <a:sym typeface="Gochi Hand"/>
                </a:rPr>
                <a:t>Cruthaigh cairt lena sonraítear am gach grúpa.</a:t>
              </a:r>
              <a:endParaRPr sz="2800" dirty="0"/>
            </a:p>
            <a:p>
              <a:pPr marL="0" marR="0" lvl="0" indent="0" algn="l" rtl="0">
                <a:lnSpc>
                  <a:spcPct val="83031"/>
                </a:lnSpc>
                <a:spcBef>
                  <a:spcPts val="0"/>
                </a:spcBef>
                <a:spcAft>
                  <a:spcPts val="0"/>
                </a:spcAft>
                <a:buNone/>
              </a:pPr>
              <a:endParaRPr sz="3200" b="0" i="0" u="none" strike="noStrike" cap="none" dirty="0">
                <a:solidFill>
                  <a:srgbClr val="2D2E2C"/>
                </a:solidFill>
                <a:latin typeface="Gochi Hand"/>
                <a:ea typeface="Gochi Hand"/>
                <a:cs typeface="Gochi Hand"/>
                <a:sym typeface="Gochi Hand"/>
              </a:endParaRPr>
            </a:p>
          </p:txBody>
        </p:sp>
      </p:grpSp>
      <p:sp>
        <p:nvSpPr>
          <p:cNvPr id="274" name="Google Shape;274;p16"/>
          <p:cNvSpPr txBox="1"/>
          <p:nvPr/>
        </p:nvSpPr>
        <p:spPr>
          <a:xfrm>
            <a:off x="-3183954" y="471805"/>
            <a:ext cx="10945438" cy="55689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a:solidFill>
                  <a:srgbClr val="2D2E2C"/>
                </a:solidFill>
                <a:latin typeface="Gochi Hand"/>
                <a:ea typeface="Gochi Hand"/>
                <a:cs typeface="Gochi Hand"/>
                <a:sym typeface="Gochi Hand"/>
              </a:rPr>
              <a:t>  Deiseanna do Mhatamaitic</a:t>
            </a:r>
            <a:endParaRPr/>
          </a:p>
        </p:txBody>
      </p:sp>
      <p:sp>
        <p:nvSpPr>
          <p:cNvPr id="275" name="Google Shape;275;p16"/>
          <p:cNvSpPr txBox="1"/>
          <p:nvPr/>
        </p:nvSpPr>
        <p:spPr>
          <a:xfrm>
            <a:off x="3755984" y="2247900"/>
            <a:ext cx="1771312" cy="1077218"/>
          </a:xfrm>
          <a:prstGeom prst="rect">
            <a:avLst/>
          </a:prstGeom>
          <a:noFill/>
          <a:ln>
            <a:noFill/>
          </a:ln>
        </p:spPr>
        <p:txBody>
          <a:bodyPr spcFirstLastPara="1" wrap="square" lIns="0" tIns="0" rIns="0" bIns="0" rtlCol="0" anchor="t" anchorCtr="0">
            <a:spAutoFit/>
          </a:bodyPr>
          <a:lstStyle/>
          <a:p>
            <a:pPr marL="0" marR="0" lvl="0" indent="0" algn="ctr" rtl="0">
              <a:lnSpc>
                <a:spcPct val="140006"/>
              </a:lnSpc>
              <a:spcBef>
                <a:spcPts val="0"/>
              </a:spcBef>
              <a:spcAft>
                <a:spcPts val="0"/>
              </a:spcAft>
              <a:buNone/>
            </a:pPr>
            <a:r>
              <a:rPr lang="ga" sz="5999" b="0" i="0" u="none" strike="noStrike" cap="none">
                <a:solidFill>
                  <a:srgbClr val="2D2E2C"/>
                </a:solidFill>
                <a:latin typeface="Gochi Hand"/>
                <a:ea typeface="Gochi Hand"/>
                <a:cs typeface="Gochi Hand"/>
                <a:sym typeface="Gochi Hand"/>
              </a:rPr>
              <a:t>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C79"/>
        </a:solidFill>
        <a:effectLst/>
      </p:bgPr>
    </p:bg>
    <p:spTree>
      <p:nvGrpSpPr>
        <p:cNvPr id="1" name="Shape 279"/>
        <p:cNvGrpSpPr/>
        <p:nvPr/>
      </p:nvGrpSpPr>
      <p:grpSpPr>
        <a:xfrm>
          <a:off x="0" y="0"/>
          <a:ext cx="0" cy="0"/>
          <a:chOff x="0" y="0"/>
          <a:chExt cx="0" cy="0"/>
        </a:xfrm>
      </p:grpSpPr>
      <p:pic>
        <p:nvPicPr>
          <p:cNvPr id="280" name="Google Shape;280;p17"/>
          <p:cNvPicPr preferRelativeResize="0"/>
          <p:nvPr/>
        </p:nvPicPr>
        <p:blipFill rotWithShape="1">
          <a:blip r:embed="rId3">
            <a:alphaModFix amt="0"/>
          </a:blip>
          <a:srcRect/>
          <a:stretch/>
        </p:blipFill>
        <p:spPr>
          <a:xfrm>
            <a:off x="0" y="-4000500"/>
            <a:ext cx="20785548" cy="20785548"/>
          </a:xfrm>
          <a:prstGeom prst="rect">
            <a:avLst/>
          </a:prstGeom>
          <a:noFill/>
          <a:ln>
            <a:noFill/>
          </a:ln>
        </p:spPr>
      </p:pic>
      <p:sp>
        <p:nvSpPr>
          <p:cNvPr id="281" name="Google Shape;281;p17"/>
          <p:cNvSpPr/>
          <p:nvPr/>
        </p:nvSpPr>
        <p:spPr>
          <a:xfrm>
            <a:off x="-411026" y="9783447"/>
            <a:ext cx="19110053" cy="947774"/>
          </a:xfrm>
          <a:prstGeom prst="rect">
            <a:avLst/>
          </a:pr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2" name="Google Shape;282;p17"/>
          <p:cNvSpPr/>
          <p:nvPr/>
        </p:nvSpPr>
        <p:spPr>
          <a:xfrm>
            <a:off x="435725" y="2513695"/>
            <a:ext cx="4636412" cy="444552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2E2C"/>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283" name="Google Shape;283;p17"/>
          <p:cNvPicPr preferRelativeResize="0"/>
          <p:nvPr/>
        </p:nvPicPr>
        <p:blipFill rotWithShape="1">
          <a:blip r:embed="rId4">
            <a:alphaModFix/>
          </a:blip>
          <a:srcRect/>
          <a:stretch/>
        </p:blipFill>
        <p:spPr>
          <a:xfrm>
            <a:off x="1028700" y="2017108"/>
            <a:ext cx="4947302" cy="5602040"/>
          </a:xfrm>
          <a:prstGeom prst="rect">
            <a:avLst/>
          </a:prstGeom>
          <a:noFill/>
          <a:ln>
            <a:noFill/>
          </a:ln>
        </p:spPr>
      </p:pic>
      <p:pic>
        <p:nvPicPr>
          <p:cNvPr id="284" name="Google Shape;284;p17"/>
          <p:cNvPicPr preferRelativeResize="0"/>
          <p:nvPr/>
        </p:nvPicPr>
        <p:blipFill rotWithShape="1">
          <a:blip r:embed="rId5">
            <a:alphaModFix/>
          </a:blip>
          <a:srcRect/>
          <a:stretch/>
        </p:blipFill>
        <p:spPr>
          <a:xfrm>
            <a:off x="11645376" y="3642899"/>
            <a:ext cx="6124974" cy="2350459"/>
          </a:xfrm>
          <a:prstGeom prst="rect">
            <a:avLst/>
          </a:prstGeom>
          <a:noFill/>
          <a:ln>
            <a:noFill/>
          </a:ln>
        </p:spPr>
      </p:pic>
      <p:pic>
        <p:nvPicPr>
          <p:cNvPr id="285" name="Google Shape;285;p17"/>
          <p:cNvPicPr preferRelativeResize="0"/>
          <p:nvPr/>
        </p:nvPicPr>
        <p:blipFill rotWithShape="1">
          <a:blip r:embed="rId6">
            <a:alphaModFix/>
          </a:blip>
          <a:srcRect/>
          <a:stretch/>
        </p:blipFill>
        <p:spPr>
          <a:xfrm>
            <a:off x="5940224" y="3642899"/>
            <a:ext cx="5367366" cy="2350459"/>
          </a:xfrm>
          <a:prstGeom prst="rect">
            <a:avLst/>
          </a:prstGeom>
          <a:noFill/>
          <a:ln>
            <a:noFill/>
          </a:ln>
        </p:spPr>
      </p:pic>
      <p:pic>
        <p:nvPicPr>
          <p:cNvPr id="286" name="Google Shape;286;p17"/>
          <p:cNvPicPr preferRelativeResize="0"/>
          <p:nvPr/>
        </p:nvPicPr>
        <p:blipFill rotWithShape="1">
          <a:blip r:embed="rId7">
            <a:alphaModFix/>
          </a:blip>
          <a:srcRect/>
          <a:stretch/>
        </p:blipFill>
        <p:spPr>
          <a:xfrm>
            <a:off x="9482509" y="6392274"/>
            <a:ext cx="3030979" cy="3246572"/>
          </a:xfrm>
          <a:prstGeom prst="rect">
            <a:avLst/>
          </a:prstGeom>
          <a:noFill/>
          <a:ln>
            <a:noFill/>
          </a:ln>
        </p:spPr>
      </p:pic>
      <p:pic>
        <p:nvPicPr>
          <p:cNvPr id="287" name="Google Shape;287;p17"/>
          <p:cNvPicPr preferRelativeResize="0"/>
          <p:nvPr/>
        </p:nvPicPr>
        <p:blipFill rotWithShape="1">
          <a:blip r:embed="rId8">
            <a:alphaModFix/>
          </a:blip>
          <a:srcRect/>
          <a:stretch/>
        </p:blipFill>
        <p:spPr>
          <a:xfrm>
            <a:off x="10771360" y="9029609"/>
            <a:ext cx="1748032" cy="753839"/>
          </a:xfrm>
          <a:prstGeom prst="rect">
            <a:avLst/>
          </a:prstGeom>
          <a:noFill/>
          <a:ln>
            <a:noFill/>
          </a:ln>
        </p:spPr>
      </p:pic>
      <p:pic>
        <p:nvPicPr>
          <p:cNvPr id="288" name="Google Shape;288;p17"/>
          <p:cNvPicPr preferRelativeResize="0"/>
          <p:nvPr/>
        </p:nvPicPr>
        <p:blipFill rotWithShape="1">
          <a:blip r:embed="rId9">
            <a:alphaModFix/>
          </a:blip>
          <a:srcRect/>
          <a:stretch/>
        </p:blipFill>
        <p:spPr>
          <a:xfrm>
            <a:off x="9490284" y="9192210"/>
            <a:ext cx="450011" cy="428635"/>
          </a:xfrm>
          <a:prstGeom prst="rect">
            <a:avLst/>
          </a:prstGeom>
          <a:noFill/>
          <a:ln>
            <a:noFill/>
          </a:ln>
        </p:spPr>
      </p:pic>
      <p:pic>
        <p:nvPicPr>
          <p:cNvPr id="289" name="Google Shape;289;p17"/>
          <p:cNvPicPr preferRelativeResize="0"/>
          <p:nvPr/>
        </p:nvPicPr>
        <p:blipFill rotWithShape="1">
          <a:blip r:embed="rId10">
            <a:alphaModFix/>
          </a:blip>
          <a:srcRect/>
          <a:stretch/>
        </p:blipFill>
        <p:spPr>
          <a:xfrm>
            <a:off x="9940295" y="8775654"/>
            <a:ext cx="904959" cy="863192"/>
          </a:xfrm>
          <a:prstGeom prst="rect">
            <a:avLst/>
          </a:prstGeom>
          <a:noFill/>
          <a:ln>
            <a:noFill/>
          </a:ln>
        </p:spPr>
      </p:pic>
      <p:grpSp>
        <p:nvGrpSpPr>
          <p:cNvPr id="290" name="Google Shape;290;p17"/>
          <p:cNvGrpSpPr/>
          <p:nvPr/>
        </p:nvGrpSpPr>
        <p:grpSpPr>
          <a:xfrm>
            <a:off x="6738976" y="-3812730"/>
            <a:ext cx="11549024" cy="4874228"/>
            <a:chOff x="0" y="-76200"/>
            <a:chExt cx="15398698" cy="6498971"/>
          </a:xfrm>
        </p:grpSpPr>
        <p:sp>
          <p:nvSpPr>
            <p:cNvPr id="291" name="Google Shape;291;p17"/>
            <p:cNvSpPr txBox="1"/>
            <p:nvPr/>
          </p:nvSpPr>
          <p:spPr>
            <a:xfrm>
              <a:off x="0" y="-76200"/>
              <a:ext cx="15397254" cy="491511"/>
            </a:xfrm>
            <a:prstGeom prst="rect">
              <a:avLst/>
            </a:prstGeom>
            <a:noFill/>
            <a:ln>
              <a:noFill/>
            </a:ln>
          </p:spPr>
          <p:txBody>
            <a:bodyPr spcFirstLastPara="1" wrap="square" lIns="0" tIns="0" rIns="0" bIns="0" rtlCol="0" anchor="t" anchorCtr="0">
              <a:spAutoFit/>
            </a:bodyPr>
            <a:lstStyle/>
            <a:p>
              <a:pPr marL="0" marR="0" lvl="0" indent="0" algn="l" rtl="0">
                <a:lnSpc>
                  <a:spcPct val="128896"/>
                </a:lnSpc>
                <a:spcBef>
                  <a:spcPts val="0"/>
                </a:spcBef>
                <a:spcAft>
                  <a:spcPts val="0"/>
                </a:spcAft>
                <a:buNone/>
              </a:pPr>
              <a:r>
                <a:rPr lang="ga" sz="2066" b="0" i="0" u="none" strike="noStrike" cap="none">
                  <a:solidFill>
                    <a:srgbClr val="2D2E2C"/>
                  </a:solidFill>
                  <a:latin typeface="Arial"/>
                  <a:ea typeface="Arial"/>
                  <a:cs typeface="Arial"/>
                  <a:sym typeface="Arial"/>
                </a:rPr>
                <a:t>FAD</a:t>
              </a:r>
              <a:endParaRPr/>
            </a:p>
          </p:txBody>
        </p:sp>
        <p:sp>
          <p:nvSpPr>
            <p:cNvPr id="292" name="Google Shape;292;p17"/>
            <p:cNvSpPr txBox="1"/>
            <p:nvPr/>
          </p:nvSpPr>
          <p:spPr>
            <a:xfrm>
              <a:off x="1444" y="4161225"/>
              <a:ext cx="15397254"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3" name="Google Shape;293;p17"/>
            <p:cNvSpPr txBox="1"/>
            <p:nvPr/>
          </p:nvSpPr>
          <p:spPr>
            <a:xfrm>
              <a:off x="1444" y="4736525"/>
              <a:ext cx="15397254" cy="470994"/>
            </a:xfrm>
            <a:prstGeom prst="rect">
              <a:avLst/>
            </a:prstGeom>
            <a:noFill/>
            <a:ln>
              <a:noFill/>
            </a:ln>
          </p:spPr>
          <p:txBody>
            <a:bodyPr spcFirstLastPara="1" wrap="square" lIns="0" tIns="0" rIns="0" bIns="0" rtlCol="0" anchor="t" anchorCtr="0">
              <a:spAutoFit/>
            </a:bodyPr>
            <a:lstStyle/>
            <a:p>
              <a:pPr marL="0" marR="0" lvl="0" indent="0" algn="l" rtl="0">
                <a:lnSpc>
                  <a:spcPct val="161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4" name="Google Shape;294;p17"/>
            <p:cNvSpPr txBox="1"/>
            <p:nvPr/>
          </p:nvSpPr>
          <p:spPr>
            <a:xfrm>
              <a:off x="0" y="5931260"/>
              <a:ext cx="15397254" cy="491511"/>
            </a:xfrm>
            <a:prstGeom prst="rect">
              <a:avLst/>
            </a:prstGeom>
            <a:noFill/>
            <a:ln>
              <a:noFill/>
            </a:ln>
          </p:spPr>
          <p:txBody>
            <a:bodyPr spcFirstLastPara="1" wrap="square" lIns="0" tIns="0" rIns="0" bIns="0" rtlCol="0" anchor="t" anchorCtr="0">
              <a:spAutoFit/>
            </a:bodyPr>
            <a:lstStyle/>
            <a:p>
              <a:pPr marL="0" marR="0" lvl="0" indent="0" algn="l" rtl="0">
                <a:lnSpc>
                  <a:spcPct val="147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5" name="Google Shape;295;p17"/>
          <p:cNvSpPr txBox="1"/>
          <p:nvPr/>
        </p:nvSpPr>
        <p:spPr>
          <a:xfrm>
            <a:off x="-3183954" y="471805"/>
            <a:ext cx="10945438" cy="55689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a:solidFill>
                  <a:srgbClr val="2D2E2C"/>
                </a:solidFill>
                <a:latin typeface="Gochi Hand"/>
                <a:ea typeface="Gochi Hand"/>
                <a:cs typeface="Gochi Hand"/>
                <a:sym typeface="Gochi Hand"/>
              </a:rPr>
              <a:t>  Deiseanna do Mhatamaitic</a:t>
            </a:r>
            <a:endParaRPr/>
          </a:p>
        </p:txBody>
      </p:sp>
      <p:sp>
        <p:nvSpPr>
          <p:cNvPr id="296" name="Google Shape;296;p17"/>
          <p:cNvSpPr txBox="1"/>
          <p:nvPr/>
        </p:nvSpPr>
        <p:spPr>
          <a:xfrm>
            <a:off x="3455273" y="2177096"/>
            <a:ext cx="2520729" cy="992579"/>
          </a:xfrm>
          <a:prstGeom prst="rect">
            <a:avLst/>
          </a:prstGeom>
          <a:noFill/>
          <a:ln>
            <a:noFill/>
          </a:ln>
        </p:spPr>
        <p:txBody>
          <a:bodyPr spcFirstLastPara="1" wrap="square" lIns="0" tIns="0" rIns="0" bIns="0" rtlCol="0" anchor="t" anchorCtr="0">
            <a:spAutoFit/>
          </a:bodyPr>
          <a:lstStyle/>
          <a:p>
            <a:pPr marL="0" marR="0" lvl="0" indent="0" algn="ctr" rtl="0">
              <a:lnSpc>
                <a:spcPct val="174979"/>
              </a:lnSpc>
              <a:spcBef>
                <a:spcPts val="0"/>
              </a:spcBef>
              <a:spcAft>
                <a:spcPts val="0"/>
              </a:spcAft>
              <a:buNone/>
            </a:pPr>
            <a:r>
              <a:rPr lang="ga" sz="4800" b="0" i="0" u="none" strike="noStrike" cap="none">
                <a:solidFill>
                  <a:srgbClr val="2D2E2C"/>
                </a:solidFill>
                <a:latin typeface="Gochi Hand"/>
                <a:ea typeface="Gochi Hand"/>
                <a:cs typeface="Gochi Hand"/>
                <a:sym typeface="Gochi Hand"/>
              </a:rPr>
              <a:t>Meáchan</a:t>
            </a:r>
            <a:endParaRPr/>
          </a:p>
        </p:txBody>
      </p:sp>
      <p:sp>
        <p:nvSpPr>
          <p:cNvPr id="297" name="Google Shape;297;p17"/>
          <p:cNvSpPr txBox="1"/>
          <p:nvPr/>
        </p:nvSpPr>
        <p:spPr>
          <a:xfrm>
            <a:off x="6758316" y="186018"/>
            <a:ext cx="10520324" cy="2271395"/>
          </a:xfrm>
          <a:prstGeom prst="rect">
            <a:avLst/>
          </a:prstGeom>
          <a:noFill/>
          <a:ln>
            <a:noFill/>
          </a:ln>
        </p:spPr>
        <p:txBody>
          <a:bodyPr spcFirstLastPara="1" wrap="square" lIns="0" tIns="0" rIns="0" bIns="0" rtlCol="0" anchor="t" anchorCtr="0">
            <a:spAutoFit/>
          </a:bodyPr>
          <a:lstStyle/>
          <a:p>
            <a:pPr marL="0" marR="0" lvl="0" indent="0" algn="ctr" rtl="0">
              <a:lnSpc>
                <a:spcPct val="24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690881" marR="0" lvl="1" indent="-345439" algn="ctr" rtl="0">
              <a:lnSpc>
                <a:spcPct val="140000"/>
              </a:lnSpc>
              <a:spcBef>
                <a:spcPts val="0"/>
              </a:spcBef>
              <a:spcAft>
                <a:spcPts val="0"/>
              </a:spcAft>
              <a:buClr>
                <a:srgbClr val="2D2E2C"/>
              </a:buClr>
              <a:buSzPts val="3200"/>
              <a:buFont typeface="Arial"/>
              <a:buChar char="•"/>
            </a:pPr>
            <a:r>
              <a:rPr lang="ga" sz="3200" b="0" i="0" u="none" strike="noStrike" cap="none" dirty="0">
                <a:solidFill>
                  <a:srgbClr val="2D2E2C"/>
                </a:solidFill>
                <a:latin typeface="Gochi Hand"/>
                <a:ea typeface="Gochi Hand"/>
                <a:cs typeface="Gochi Hand"/>
                <a:sym typeface="Gochi Hand"/>
              </a:rPr>
              <a:t>Agus liosta na n-ábhar á chur le cheile agat cuir roinnt codanna ann mar mheáchain. (150g de mharla, canna de mheáchan nach lú ná 300g etc.) Is féidir leis na daltaí na hábhair dá gcuid féin a mheá.</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l="20467" r="20467"/>
          <a:stretch/>
        </p:blipFill>
        <p:spPr>
          <a:xfrm>
            <a:off x="-416583" y="-365564"/>
            <a:ext cx="7960788" cy="11018128"/>
          </a:xfrm>
          <a:prstGeom prst="rect">
            <a:avLst/>
          </a:prstGeom>
          <a:noFill/>
          <a:ln>
            <a:noFill/>
          </a:ln>
        </p:spPr>
      </p:pic>
      <p:sp>
        <p:nvSpPr>
          <p:cNvPr id="101" name="Google Shape;101;p2"/>
          <p:cNvSpPr txBox="1"/>
          <p:nvPr/>
        </p:nvSpPr>
        <p:spPr>
          <a:xfrm>
            <a:off x="7582539" y="9791112"/>
            <a:ext cx="10357143" cy="273685"/>
          </a:xfrm>
          <a:prstGeom prst="rect">
            <a:avLst/>
          </a:prstGeom>
          <a:noFill/>
          <a:ln>
            <a:noFill/>
          </a:ln>
        </p:spPr>
        <p:txBody>
          <a:bodyPr spcFirstLastPara="1" wrap="square" lIns="0" tIns="0" rIns="0" bIns="0" rtlCol="0" anchor="t" anchorCtr="0">
            <a:spAutoFit/>
          </a:bodyPr>
          <a:lstStyle/>
          <a:p>
            <a:pPr marL="0" marR="0" lvl="0" indent="0" algn="r" rtl="0">
              <a:lnSpc>
                <a:spcPct val="140000"/>
              </a:lnSpc>
              <a:spcBef>
                <a:spcPts val="0"/>
              </a:spcBef>
              <a:spcAft>
                <a:spcPts val="0"/>
              </a:spcAft>
              <a:buNone/>
            </a:pPr>
            <a:r>
              <a:rPr lang="ga" sz="1600" b="0" i="0" u="none" strike="noStrike" cap="none">
                <a:solidFill>
                  <a:srgbClr val="FED531"/>
                </a:solidFill>
                <a:latin typeface="Aleo"/>
                <a:ea typeface="Aleo"/>
                <a:cs typeface="Aleo"/>
                <a:sym typeface="Aleo"/>
              </a:rPr>
              <a:t>MOIL ZIMCORE | SMAOINTEOIREACHT DEARTHA</a:t>
            </a:r>
            <a:endParaRPr/>
          </a:p>
        </p:txBody>
      </p:sp>
      <p:sp>
        <p:nvSpPr>
          <p:cNvPr id="102" name="Google Shape;102;p2"/>
          <p:cNvSpPr txBox="1"/>
          <p:nvPr/>
        </p:nvSpPr>
        <p:spPr>
          <a:xfrm>
            <a:off x="8094032" y="516255"/>
            <a:ext cx="8685204" cy="512445"/>
          </a:xfrm>
          <a:prstGeom prst="rect">
            <a:avLst/>
          </a:prstGeom>
          <a:noFill/>
          <a:ln>
            <a:noFill/>
          </a:ln>
        </p:spPr>
        <p:txBody>
          <a:bodyPr spcFirstLastPara="1" wrap="square" lIns="0" tIns="0" rIns="0" bIns="0" rtlCol="0" anchor="t" anchorCtr="0">
            <a:spAutoFit/>
          </a:bodyPr>
          <a:lstStyle/>
          <a:p>
            <a:pPr marL="0" marR="0" lvl="0" indent="0" algn="l" rtl="0">
              <a:lnSpc>
                <a:spcPct val="110000"/>
              </a:lnSpc>
              <a:spcBef>
                <a:spcPts val="0"/>
              </a:spcBef>
              <a:spcAft>
                <a:spcPts val="0"/>
              </a:spcAft>
              <a:buNone/>
            </a:pPr>
            <a:r>
              <a:rPr lang="ga" sz="3600" b="1" i="0" u="none" strike="noStrike" cap="none">
                <a:solidFill>
                  <a:srgbClr val="2D2E2C"/>
                </a:solidFill>
                <a:latin typeface="Just Another Hand"/>
                <a:ea typeface="Just Another Hand"/>
                <a:cs typeface="Just Another Hand"/>
                <a:sym typeface="Just Another Hand"/>
              </a:rPr>
              <a:t>CÉRBH É RUBE GOLDBERG?</a:t>
            </a:r>
            <a:endParaRPr/>
          </a:p>
        </p:txBody>
      </p:sp>
      <p:sp>
        <p:nvSpPr>
          <p:cNvPr id="103" name="Google Shape;103;p2"/>
          <p:cNvSpPr txBox="1"/>
          <p:nvPr/>
        </p:nvSpPr>
        <p:spPr>
          <a:xfrm>
            <a:off x="8094032" y="1304928"/>
            <a:ext cx="9611100" cy="8865900"/>
          </a:xfrm>
          <a:prstGeom prst="rect">
            <a:avLst/>
          </a:prstGeom>
          <a:noFill/>
          <a:ln>
            <a:noFill/>
          </a:ln>
        </p:spPr>
        <p:txBody>
          <a:bodyPr spcFirstLastPara="1" wrap="square" lIns="0" tIns="0" rIns="0" bIns="0" rtlCol="0" anchor="t" anchorCtr="0">
            <a:spAutoFit/>
          </a:bodyPr>
          <a:lstStyle/>
          <a:p>
            <a:pPr marL="0" marR="0" lvl="0" indent="0" algn="just" rtl="0">
              <a:lnSpc>
                <a:spcPct val="140000"/>
              </a:lnSpc>
              <a:spcBef>
                <a:spcPts val="0"/>
              </a:spcBef>
              <a:spcAft>
                <a:spcPts val="0"/>
              </a:spcAft>
              <a:buNone/>
            </a:pPr>
            <a:r>
              <a:rPr lang="ga" sz="3000" b="0" i="0" u="none" strike="noStrike" cap="none" dirty="0">
                <a:solidFill>
                  <a:srgbClr val="000000"/>
                </a:solidFill>
                <a:latin typeface="Gochi Hand"/>
                <a:ea typeface="Gochi Hand"/>
                <a:cs typeface="Gochi Hand"/>
                <a:sym typeface="Gochi Hand"/>
              </a:rPr>
              <a:t>B’fhear an-spéisiúil é Rube Goldberg. Bhí sé ina chartúnaí, ina dhealbhóir, ina údar, ina innealtóir, ina aireagóir, agus ba eisean an t-aon duine riamh a bhí liostaithe i bhFoclóir Merriam-Webster mar aidiacht!</a:t>
            </a:r>
            <a:endParaRPr sz="3000" b="0" i="0" u="none" strike="noStrike" cap="none" dirty="0">
              <a:solidFill>
                <a:srgbClr val="000000"/>
              </a:solidFill>
              <a:latin typeface="Gochi Hand"/>
              <a:ea typeface="Gochi Hand"/>
              <a:cs typeface="Gochi Hand"/>
              <a:sym typeface="Gochi Hand"/>
            </a:endParaRPr>
          </a:p>
          <a:p>
            <a:pPr marL="0" marR="0" lvl="0" indent="0" algn="just" rtl="0">
              <a:lnSpc>
                <a:spcPct val="140000"/>
              </a:lnSpc>
              <a:spcBef>
                <a:spcPts val="0"/>
              </a:spcBef>
              <a:spcAft>
                <a:spcPts val="0"/>
              </a:spcAft>
              <a:buNone/>
            </a:pPr>
            <a:r>
              <a:rPr lang="ga" sz="3000" b="0" i="0" u="none" strike="noStrike" cap="none" dirty="0">
                <a:solidFill>
                  <a:srgbClr val="000000"/>
                </a:solidFill>
                <a:latin typeface="Gochi Hand"/>
                <a:ea typeface="Gochi Hand"/>
                <a:cs typeface="Gochi Hand"/>
                <a:sym typeface="Gochi Hand"/>
              </a:rPr>
              <a:t>Rugadh Goldberg in San Francisco i 1883 agus thosaigh sé ag rianú léaráidí nuair nach raibh sé ach ceithre bliana d’aois. Ba iad na ceachtanna líníochta amháin a bhí aige ná le péintéir comharthaí áitiúil. Chuir athair Goldberg ina luí air chun dul le gairm na hinnealtóireachta agus in 1904 bhain sé céim amach san innealtóireacht ó Ollscoil California, Berkeley. Fuair Goldberg a chéad phost mar innealtóir le Roinn uisce agus séarachais California. D’éirigh sé as tar éis gan ach sé mhí leo agus chuaigh sé leis an nuachtán San Francisco Chronicle mar chartúnaí spóirt. </a:t>
            </a:r>
            <a:endParaRPr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301"/>
        <p:cNvGrpSpPr/>
        <p:nvPr/>
      </p:nvGrpSpPr>
      <p:grpSpPr>
        <a:xfrm>
          <a:off x="0" y="0"/>
          <a:ext cx="0" cy="0"/>
          <a:chOff x="0" y="0"/>
          <a:chExt cx="0" cy="0"/>
        </a:xfrm>
      </p:grpSpPr>
      <p:pic>
        <p:nvPicPr>
          <p:cNvPr id="302" name="Google Shape;302;p18"/>
          <p:cNvPicPr preferRelativeResize="0"/>
          <p:nvPr/>
        </p:nvPicPr>
        <p:blipFill rotWithShape="1">
          <a:blip r:embed="rId3">
            <a:alphaModFix/>
          </a:blip>
          <a:srcRect/>
          <a:stretch/>
        </p:blipFill>
        <p:spPr>
          <a:xfrm>
            <a:off x="471551" y="462215"/>
            <a:ext cx="1931129" cy="1990855"/>
          </a:xfrm>
          <a:prstGeom prst="rect">
            <a:avLst/>
          </a:prstGeom>
          <a:noFill/>
          <a:ln>
            <a:noFill/>
          </a:ln>
        </p:spPr>
      </p:pic>
      <p:pic>
        <p:nvPicPr>
          <p:cNvPr id="303" name="Google Shape;303;p18"/>
          <p:cNvPicPr preferRelativeResize="0"/>
          <p:nvPr/>
        </p:nvPicPr>
        <p:blipFill rotWithShape="1">
          <a:blip r:embed="rId4">
            <a:alphaModFix/>
          </a:blip>
          <a:srcRect/>
          <a:stretch/>
        </p:blipFill>
        <p:spPr>
          <a:xfrm>
            <a:off x="1028700" y="1265563"/>
            <a:ext cx="869431" cy="621022"/>
          </a:xfrm>
          <a:prstGeom prst="rect">
            <a:avLst/>
          </a:prstGeom>
          <a:noFill/>
          <a:ln>
            <a:noFill/>
          </a:ln>
        </p:spPr>
      </p:pic>
      <p:sp>
        <p:nvSpPr>
          <p:cNvPr id="304" name="Google Shape;304;p18"/>
          <p:cNvSpPr txBox="1"/>
          <p:nvPr/>
        </p:nvSpPr>
        <p:spPr>
          <a:xfrm>
            <a:off x="2185978" y="2405445"/>
            <a:ext cx="14173200" cy="6866723"/>
          </a:xfrm>
          <a:prstGeom prst="rect">
            <a:avLst/>
          </a:prstGeom>
          <a:noFill/>
          <a:ln>
            <a:noFill/>
          </a:ln>
        </p:spPr>
        <p:txBody>
          <a:bodyPr spcFirstLastPara="1" wrap="square" lIns="0" tIns="0" rIns="0" bIns="0" rtlCol="0" anchor="t" anchorCtr="0">
            <a:spAutoFit/>
          </a:bodyPr>
          <a:lstStyle/>
          <a:p>
            <a:pPr marL="0" marR="0" lvl="0" indent="0" algn="l" rtl="0">
              <a:lnSpc>
                <a:spcPct val="140036"/>
              </a:lnSpc>
              <a:spcBef>
                <a:spcPts val="0"/>
              </a:spcBef>
              <a:spcAft>
                <a:spcPts val="0"/>
              </a:spcAft>
              <a:buNone/>
            </a:pPr>
            <a:r>
              <a:rPr lang="ga" sz="2755" b="1" i="0" u="none" strike="noStrike" cap="none" dirty="0">
                <a:solidFill>
                  <a:srgbClr val="3A3A38"/>
                </a:solidFill>
                <a:latin typeface="Open Sans"/>
                <a:ea typeface="Open Sans"/>
                <a:cs typeface="Open Sans"/>
                <a:sym typeface="Open Sans"/>
              </a:rPr>
              <a:t>1.    Cruthaigh cuntas Gmail</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2.    Cliceáil isteach sa nasc a leanas:</a:t>
            </a:r>
            <a:r>
              <a:rPr lang="ga" sz="2755" b="1" i="0" u="sng" strike="noStrike" cap="none" dirty="0">
                <a:solidFill>
                  <a:srgbClr val="3A3A38"/>
                </a:solidFill>
                <a:latin typeface="Arimo"/>
                <a:ea typeface="Arimo"/>
                <a:cs typeface="Arimo"/>
                <a:sym typeface="Arimo"/>
              </a:rPr>
              <a:t> https://www.youtube.com/</a:t>
            </a:r>
            <a:r>
              <a:rPr lang="ga" sz="2755" b="1" i="0" u="none" strike="noStrike" cap="none" dirty="0">
                <a:solidFill>
                  <a:srgbClr val="3A3A38"/>
                </a:solidFill>
                <a:latin typeface="Arimo"/>
                <a:ea typeface="Arimo"/>
                <a:cs typeface="Arimo"/>
                <a:sym typeface="Arimo"/>
              </a:rPr>
              <a:t> chun ábhar físeáin a uaslódáil.</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3.    Sínigh isteach sa chuntas ag an mbarr ar dheis ar do scáileán</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4.    Cliceáil ar Cheamara + íocón ag an mbarr ar dheis ar do scáileán </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5.    Uaslódáil an físeán</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6.    Roghnaigh comhad</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a.    Le haghaidh infheictheachta roghnaigh neamhliostaithe</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7.    Foilsigh anois.</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Arimo"/>
                <a:ea typeface="Arimo"/>
                <a:cs typeface="Arimo"/>
                <a:sym typeface="Arimo"/>
              </a:rPr>
              <a:t>8.    </a:t>
            </a:r>
            <a:r>
              <a:rPr lang="ga" sz="2755" b="1" i="0" u="none" strike="noStrike" cap="none" dirty="0">
                <a:solidFill>
                  <a:srgbClr val="3A3A38"/>
                </a:solidFill>
                <a:latin typeface="Open Sans"/>
                <a:ea typeface="Open Sans"/>
                <a:cs typeface="Open Sans"/>
                <a:sym typeface="Open Sans"/>
              </a:rPr>
              <a:t>Cuir an Teideal ábhartha leis mar aon le hainm do scoile.</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Open Sans"/>
                <a:ea typeface="Open Sans"/>
                <a:cs typeface="Open Sans"/>
                <a:sym typeface="Open Sans"/>
              </a:rPr>
              <a:t>9.    Roghnaigh le haghaidh Lucht Féachana</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Open Sans"/>
                <a:ea typeface="Open Sans"/>
                <a:cs typeface="Open Sans"/>
                <a:sym typeface="Open Sans"/>
              </a:rPr>
              <a:t>10. Cliceáil ar an gCnaipe Uaslódála gorm.</a:t>
            </a:r>
            <a:endParaRPr dirty="0"/>
          </a:p>
          <a:p>
            <a:pPr marL="0" marR="0" lvl="0" indent="0" algn="l" rtl="0">
              <a:lnSpc>
                <a:spcPct val="140036"/>
              </a:lnSpc>
              <a:spcBef>
                <a:spcPts val="0"/>
              </a:spcBef>
              <a:spcAft>
                <a:spcPts val="0"/>
              </a:spcAft>
              <a:buNone/>
            </a:pPr>
            <a:r>
              <a:rPr lang="ga" sz="2755" b="1" i="0" u="none" strike="noStrike" cap="none" dirty="0">
                <a:solidFill>
                  <a:srgbClr val="3A3A38"/>
                </a:solidFill>
                <a:latin typeface="Open Sans"/>
                <a:ea typeface="Open Sans"/>
                <a:cs typeface="Open Sans"/>
                <a:sym typeface="Open Sans"/>
              </a:rPr>
              <a:t>11. Tvuíteáil do nasc YouTube ar Twitter do scoile agus clibeáil @maths4all </a:t>
            </a:r>
            <a:endParaRPr dirty="0"/>
          </a:p>
          <a:p>
            <a:pPr marL="0" marR="0" lvl="0" indent="0" algn="ctr" rtl="0">
              <a:lnSpc>
                <a:spcPct val="168058"/>
              </a:lnSpc>
              <a:spcBef>
                <a:spcPts val="0"/>
              </a:spcBef>
              <a:spcAft>
                <a:spcPts val="0"/>
              </a:spcAft>
              <a:buNone/>
            </a:pPr>
            <a:endParaRPr sz="2755" b="1" i="0" u="none" strike="noStrike" cap="none" dirty="0">
              <a:solidFill>
                <a:srgbClr val="3A3A38"/>
              </a:solidFill>
              <a:latin typeface="Open Sans"/>
              <a:ea typeface="Open Sans"/>
              <a:cs typeface="Open Sans"/>
              <a:sym typeface="Open Sans"/>
            </a:endParaRPr>
          </a:p>
        </p:txBody>
      </p:sp>
      <p:pic>
        <p:nvPicPr>
          <p:cNvPr id="305" name="Google Shape;305;p18"/>
          <p:cNvPicPr preferRelativeResize="0"/>
          <p:nvPr/>
        </p:nvPicPr>
        <p:blipFill rotWithShape="1">
          <a:blip r:embed="rId5">
            <a:alphaModFix/>
          </a:blip>
          <a:srcRect/>
          <a:stretch/>
        </p:blipFill>
        <p:spPr>
          <a:xfrm>
            <a:off x="6897661" y="3904997"/>
            <a:ext cx="601016" cy="487139"/>
          </a:xfrm>
          <a:prstGeom prst="rect">
            <a:avLst/>
          </a:prstGeom>
          <a:noFill/>
          <a:ln>
            <a:noFill/>
          </a:ln>
        </p:spPr>
      </p:pic>
      <p:sp>
        <p:nvSpPr>
          <p:cNvPr id="306" name="Google Shape;306;p18"/>
          <p:cNvSpPr txBox="1"/>
          <p:nvPr/>
        </p:nvSpPr>
        <p:spPr>
          <a:xfrm>
            <a:off x="2806985" y="197392"/>
            <a:ext cx="15555057" cy="972185"/>
          </a:xfrm>
          <a:prstGeom prst="rect">
            <a:avLst/>
          </a:prstGeom>
          <a:noFill/>
          <a:ln>
            <a:noFill/>
          </a:ln>
        </p:spPr>
        <p:txBody>
          <a:bodyPr spcFirstLastPara="1" wrap="square" lIns="0" tIns="0" rIns="0" bIns="0" rtlCol="0" anchor="t" anchorCtr="0">
            <a:spAutoFit/>
          </a:bodyPr>
          <a:lstStyle/>
          <a:p>
            <a:pPr marL="0" marR="0" lvl="0" indent="0" algn="l" rtl="0">
              <a:lnSpc>
                <a:spcPct val="140000"/>
              </a:lnSpc>
              <a:spcBef>
                <a:spcPts val="0"/>
              </a:spcBef>
              <a:spcAft>
                <a:spcPts val="0"/>
              </a:spcAft>
              <a:buNone/>
            </a:pPr>
            <a:r>
              <a:rPr lang="ga" sz="5600" b="0" i="0" u="none" strike="noStrike" cap="none" dirty="0">
                <a:solidFill>
                  <a:srgbClr val="3A3A38"/>
                </a:solidFill>
                <a:latin typeface="Gochi Hand"/>
                <a:ea typeface="Gochi Hand"/>
                <a:cs typeface="Gochi Hand"/>
                <a:sym typeface="Gochi Hand"/>
              </a:rPr>
              <a:t>Treoracha maidir le conas d’Fhíseán YouTube a Uaslódáil.</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310"/>
        <p:cNvGrpSpPr/>
        <p:nvPr/>
      </p:nvGrpSpPr>
      <p:grpSpPr>
        <a:xfrm>
          <a:off x="0" y="0"/>
          <a:ext cx="0" cy="0"/>
          <a:chOff x="0" y="0"/>
          <a:chExt cx="0" cy="0"/>
        </a:xfrm>
      </p:grpSpPr>
      <p:pic>
        <p:nvPicPr>
          <p:cNvPr id="311" name="Google Shape;311;p19"/>
          <p:cNvPicPr preferRelativeResize="0"/>
          <p:nvPr/>
        </p:nvPicPr>
        <p:blipFill rotWithShape="1">
          <a:blip r:embed="rId3">
            <a:alphaModFix/>
          </a:blip>
          <a:srcRect/>
          <a:stretch/>
        </p:blipFill>
        <p:spPr>
          <a:xfrm>
            <a:off x="1242340" y="0"/>
            <a:ext cx="1836860" cy="2584094"/>
          </a:xfrm>
          <a:prstGeom prst="rect">
            <a:avLst/>
          </a:prstGeom>
          <a:noFill/>
          <a:ln>
            <a:noFill/>
          </a:ln>
        </p:spPr>
      </p:pic>
      <p:pic>
        <p:nvPicPr>
          <p:cNvPr id="312" name="Google Shape;312;p19"/>
          <p:cNvPicPr preferRelativeResize="0"/>
          <p:nvPr/>
        </p:nvPicPr>
        <p:blipFill rotWithShape="1">
          <a:blip r:embed="rId4">
            <a:alphaModFix/>
          </a:blip>
          <a:srcRect/>
          <a:stretch/>
        </p:blipFill>
        <p:spPr>
          <a:xfrm>
            <a:off x="2355833" y="2799163"/>
            <a:ext cx="4649194" cy="5461609"/>
          </a:xfrm>
          <a:prstGeom prst="rect">
            <a:avLst/>
          </a:prstGeom>
          <a:noFill/>
          <a:ln>
            <a:noFill/>
          </a:ln>
        </p:spPr>
      </p:pic>
      <p:pic>
        <p:nvPicPr>
          <p:cNvPr id="313" name="Google Shape;313;p19"/>
          <p:cNvPicPr preferRelativeResize="0"/>
          <p:nvPr/>
        </p:nvPicPr>
        <p:blipFill rotWithShape="1">
          <a:blip r:embed="rId5">
            <a:alphaModFix/>
          </a:blip>
          <a:srcRect/>
          <a:stretch/>
        </p:blipFill>
        <p:spPr>
          <a:xfrm>
            <a:off x="9343657" y="2799163"/>
            <a:ext cx="7002062" cy="5461609"/>
          </a:xfrm>
          <a:prstGeom prst="rect">
            <a:avLst/>
          </a:prstGeom>
          <a:noFill/>
          <a:ln>
            <a:noFill/>
          </a:ln>
        </p:spPr>
      </p:pic>
      <p:sp>
        <p:nvSpPr>
          <p:cNvPr id="314" name="Google Shape;314;p19"/>
          <p:cNvSpPr txBox="1"/>
          <p:nvPr/>
        </p:nvSpPr>
        <p:spPr>
          <a:xfrm>
            <a:off x="3631387" y="611784"/>
            <a:ext cx="12714332" cy="1972311"/>
          </a:xfrm>
          <a:prstGeom prst="rect">
            <a:avLst/>
          </a:prstGeom>
          <a:noFill/>
          <a:ln>
            <a:noFill/>
          </a:ln>
        </p:spPr>
        <p:txBody>
          <a:bodyPr spcFirstLastPara="1" wrap="square" lIns="0" tIns="0" rIns="0" bIns="0" rtlCol="0" anchor="t" anchorCtr="0">
            <a:spAutoFit/>
          </a:bodyPr>
          <a:lstStyle/>
          <a:p>
            <a:pPr marL="0" marR="0" lvl="0" indent="0" algn="l" rtl="0">
              <a:lnSpc>
                <a:spcPct val="140007"/>
              </a:lnSpc>
              <a:spcBef>
                <a:spcPts val="0"/>
              </a:spcBef>
              <a:spcAft>
                <a:spcPts val="0"/>
              </a:spcAft>
              <a:buNone/>
            </a:pPr>
            <a:r>
              <a:rPr lang="ga" sz="5599" b="0" i="0" u="none" strike="noStrike" cap="none">
                <a:solidFill>
                  <a:srgbClr val="3A3A38"/>
                </a:solidFill>
                <a:latin typeface="Gochi Hand"/>
                <a:ea typeface="Gochi Hand"/>
                <a:cs typeface="Gochi Hand"/>
                <a:sym typeface="Gochi Hand"/>
              </a:rPr>
              <a:t>Deiseanna chun an Dúshlán seo a chomhtháthú le Litearthacht...</a:t>
            </a:r>
            <a:endParaRPr/>
          </a:p>
        </p:txBody>
      </p:sp>
      <p:sp>
        <p:nvSpPr>
          <p:cNvPr id="315" name="Google Shape;315;p19"/>
          <p:cNvSpPr txBox="1"/>
          <p:nvPr/>
        </p:nvSpPr>
        <p:spPr>
          <a:xfrm>
            <a:off x="2355833" y="8375015"/>
            <a:ext cx="4649194" cy="1128395"/>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a:solidFill>
                  <a:srgbClr val="3A3A38"/>
                </a:solidFill>
                <a:latin typeface="Gochi Hand"/>
                <a:ea typeface="Gochi Hand"/>
                <a:cs typeface="Gochi Hand"/>
                <a:sym typeface="Gochi Hand"/>
              </a:rPr>
              <a:t>Just Like Rube Goldberg le</a:t>
            </a:r>
            <a:endParaRPr/>
          </a:p>
          <a:p>
            <a:pPr marL="0" marR="0" lvl="0" indent="0" algn="ctr" rtl="0">
              <a:lnSpc>
                <a:spcPct val="140000"/>
              </a:lnSpc>
              <a:spcBef>
                <a:spcPts val="0"/>
              </a:spcBef>
              <a:spcAft>
                <a:spcPts val="0"/>
              </a:spcAft>
              <a:buNone/>
            </a:pPr>
            <a:r>
              <a:rPr lang="ga" sz="3200" b="0" i="0" u="none" strike="noStrike" cap="none">
                <a:solidFill>
                  <a:srgbClr val="3A3A38"/>
                </a:solidFill>
                <a:latin typeface="Gochi Hand"/>
                <a:ea typeface="Gochi Hand"/>
                <a:cs typeface="Gochi Hand"/>
                <a:sym typeface="Gochi Hand"/>
              </a:rPr>
              <a:t>Sarah Aronson .</a:t>
            </a:r>
            <a:endParaRPr/>
          </a:p>
        </p:txBody>
      </p:sp>
      <p:sp>
        <p:nvSpPr>
          <p:cNvPr id="316" name="Google Shape;316;p19"/>
          <p:cNvSpPr txBox="1"/>
          <p:nvPr/>
        </p:nvSpPr>
        <p:spPr>
          <a:xfrm>
            <a:off x="9343657" y="8375015"/>
            <a:ext cx="6859890" cy="2068259"/>
          </a:xfrm>
          <a:prstGeom prst="rect">
            <a:avLst/>
          </a:prstGeom>
          <a:noFill/>
          <a:ln>
            <a:noFill/>
          </a:ln>
        </p:spPr>
        <p:txBody>
          <a:bodyPr spcFirstLastPara="1" wrap="square" lIns="0" tIns="0" rIns="0" bIns="0" rtlCol="0" anchor="t" anchorCtr="0">
            <a:spAutoFit/>
          </a:bodyPr>
          <a:lstStyle/>
          <a:p>
            <a:pPr marL="0" marR="0" lvl="0" indent="0" algn="ctr" rtl="0">
              <a:lnSpc>
                <a:spcPct val="140000"/>
              </a:lnSpc>
              <a:spcBef>
                <a:spcPts val="0"/>
              </a:spcBef>
              <a:spcAft>
                <a:spcPts val="0"/>
              </a:spcAft>
              <a:buNone/>
            </a:pPr>
            <a:r>
              <a:rPr lang="ga" sz="3200" b="0" i="0" u="none" strike="noStrike" cap="none" dirty="0">
                <a:solidFill>
                  <a:srgbClr val="3A3A38"/>
                </a:solidFill>
                <a:latin typeface="Gochi Hand"/>
                <a:ea typeface="Gochi Hand"/>
                <a:cs typeface="Gochi Hand"/>
                <a:sym typeface="Gochi Hand"/>
              </a:rPr>
              <a:t>Rube Goldberg's Simple Normal Humdrum School Day  le</a:t>
            </a:r>
            <a:endParaRPr dirty="0"/>
          </a:p>
          <a:p>
            <a:pPr marL="0" marR="0" lvl="0" indent="0" algn="ctr" rtl="0">
              <a:lnSpc>
                <a:spcPct val="140000"/>
              </a:lnSpc>
              <a:spcBef>
                <a:spcPts val="0"/>
              </a:spcBef>
              <a:spcAft>
                <a:spcPts val="0"/>
              </a:spcAft>
              <a:buNone/>
            </a:pPr>
            <a:r>
              <a:rPr lang="ga" sz="3200" b="0" i="0" u="none" strike="noStrike" cap="none" dirty="0">
                <a:solidFill>
                  <a:srgbClr val="3A3A38"/>
                </a:solidFill>
                <a:latin typeface="Gochi Hand"/>
                <a:ea typeface="Gochi Hand"/>
                <a:cs typeface="Gochi Hand"/>
                <a:sym typeface="Gochi Hand"/>
              </a:rPr>
              <a:t>Jennifer George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320"/>
        <p:cNvGrpSpPr/>
        <p:nvPr/>
      </p:nvGrpSpPr>
      <p:grpSpPr>
        <a:xfrm>
          <a:off x="0" y="0"/>
          <a:ext cx="0" cy="0"/>
          <a:chOff x="0" y="0"/>
          <a:chExt cx="0" cy="0"/>
        </a:xfrm>
      </p:grpSpPr>
      <p:pic>
        <p:nvPicPr>
          <p:cNvPr id="321" name="Google Shape;321;p20"/>
          <p:cNvPicPr preferRelativeResize="0"/>
          <p:nvPr/>
        </p:nvPicPr>
        <p:blipFill rotWithShape="1">
          <a:blip r:embed="rId3">
            <a:alphaModFix/>
          </a:blip>
          <a:srcRect/>
          <a:stretch/>
        </p:blipFill>
        <p:spPr>
          <a:xfrm>
            <a:off x="6708704" y="8131396"/>
            <a:ext cx="4870592" cy="1430736"/>
          </a:xfrm>
          <a:prstGeom prst="rect">
            <a:avLst/>
          </a:prstGeom>
          <a:noFill/>
          <a:ln>
            <a:noFill/>
          </a:ln>
        </p:spPr>
      </p:pic>
      <p:pic>
        <p:nvPicPr>
          <p:cNvPr id="322" name="Google Shape;322;p20"/>
          <p:cNvPicPr preferRelativeResize="0"/>
          <p:nvPr/>
        </p:nvPicPr>
        <p:blipFill rotWithShape="1">
          <a:blip r:embed="rId4">
            <a:alphaModFix/>
          </a:blip>
          <a:srcRect/>
          <a:stretch/>
        </p:blipFill>
        <p:spPr>
          <a:xfrm>
            <a:off x="3990286" y="2622722"/>
            <a:ext cx="9935606" cy="2334867"/>
          </a:xfrm>
          <a:prstGeom prst="rect">
            <a:avLst/>
          </a:prstGeom>
          <a:noFill/>
          <a:ln>
            <a:noFill/>
          </a:ln>
        </p:spPr>
      </p:pic>
      <p:sp>
        <p:nvSpPr>
          <p:cNvPr id="323" name="Google Shape;323;p20"/>
          <p:cNvSpPr txBox="1"/>
          <p:nvPr/>
        </p:nvSpPr>
        <p:spPr>
          <a:xfrm>
            <a:off x="5680734" y="5727513"/>
            <a:ext cx="8021468" cy="1189990"/>
          </a:xfrm>
          <a:prstGeom prst="rect">
            <a:avLst/>
          </a:prstGeom>
          <a:noFill/>
          <a:ln>
            <a:noFill/>
          </a:ln>
        </p:spPr>
        <p:txBody>
          <a:bodyPr spcFirstLastPara="1" wrap="square" lIns="0" tIns="0" rIns="0" bIns="0" rtlCol="0" anchor="t" anchorCtr="0">
            <a:spAutoFit/>
          </a:bodyPr>
          <a:lstStyle/>
          <a:p>
            <a:pPr marL="0" marR="0" lvl="0" indent="0" algn="l" rtl="0">
              <a:lnSpc>
                <a:spcPct val="140000"/>
              </a:lnSpc>
              <a:spcBef>
                <a:spcPts val="0"/>
              </a:spcBef>
              <a:spcAft>
                <a:spcPts val="0"/>
              </a:spcAft>
              <a:buNone/>
            </a:pPr>
            <a:r>
              <a:rPr lang="ga" sz="3200" b="1" i="0" u="none" strike="noStrike" cap="none">
                <a:solidFill>
                  <a:srgbClr val="3A3A38"/>
                </a:solidFill>
                <a:latin typeface="Aleo"/>
                <a:ea typeface="Aleo"/>
                <a:cs typeface="Aleo"/>
                <a:sym typeface="Aleo"/>
              </a:rPr>
              <a:t>Ceacht arna fhorbairt ag Aaron Carroll</a:t>
            </a:r>
            <a:endParaRPr/>
          </a:p>
          <a:p>
            <a:pPr marL="0" marR="0" lvl="0" indent="0" algn="ctr" rtl="0">
              <a:lnSpc>
                <a:spcPct val="157500"/>
              </a:lnSpc>
              <a:spcBef>
                <a:spcPts val="0"/>
              </a:spcBef>
              <a:spcAft>
                <a:spcPts val="0"/>
              </a:spcAft>
              <a:buNone/>
            </a:pPr>
            <a:endParaRPr sz="3200" b="1" i="0" u="none" strike="noStrike" cap="none">
              <a:solidFill>
                <a:srgbClr val="3A3A38"/>
              </a:solidFill>
              <a:latin typeface="Aleo"/>
              <a:ea typeface="Aleo"/>
              <a:cs typeface="Aleo"/>
              <a:sym typeface="Ale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3A38"/>
        </a:solidFill>
        <a:effectLst/>
      </p:bgPr>
    </p:bg>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4658" r="24098"/>
          <a:stretch/>
        </p:blipFill>
        <p:spPr>
          <a:xfrm>
            <a:off x="9144000" y="0"/>
            <a:ext cx="9563716" cy="10287000"/>
          </a:xfrm>
          <a:prstGeom prst="rect">
            <a:avLst/>
          </a:prstGeom>
          <a:noFill/>
          <a:ln>
            <a:noFill/>
          </a:ln>
        </p:spPr>
      </p:pic>
      <p:sp>
        <p:nvSpPr>
          <p:cNvPr id="109" name="Google Shape;109;p3"/>
          <p:cNvSpPr txBox="1"/>
          <p:nvPr/>
        </p:nvSpPr>
        <p:spPr>
          <a:xfrm>
            <a:off x="310126" y="276218"/>
            <a:ext cx="8833800" cy="10341293"/>
          </a:xfrm>
          <a:prstGeom prst="rect">
            <a:avLst/>
          </a:prstGeom>
          <a:noFill/>
          <a:ln>
            <a:noFill/>
          </a:ln>
        </p:spPr>
        <p:txBody>
          <a:bodyPr spcFirstLastPara="1" wrap="square" lIns="0" tIns="0" rIns="0" bIns="0" rtlCol="0" anchor="t" anchorCtr="0">
            <a:spAutoFit/>
          </a:bodyPr>
          <a:lstStyle/>
          <a:p>
            <a:pPr marL="0" marR="0" lvl="0" indent="0" algn="l" rtl="0">
              <a:lnSpc>
                <a:spcPct val="140000"/>
              </a:lnSpc>
              <a:spcBef>
                <a:spcPts val="0"/>
              </a:spcBef>
              <a:spcAft>
                <a:spcPts val="0"/>
              </a:spcAft>
              <a:buNone/>
            </a:pPr>
            <a:r>
              <a:rPr lang="ga" sz="2800" b="0" i="0" u="none" strike="noStrike" cap="none" dirty="0">
                <a:solidFill>
                  <a:srgbClr val="FED531"/>
                </a:solidFill>
                <a:latin typeface="Gochi Hand"/>
                <a:ea typeface="Gochi Hand"/>
                <a:cs typeface="Gochi Hand"/>
                <a:sym typeface="Gochi Hand"/>
              </a:rPr>
              <a:t>Bhog Goldberg trasna Mheiriceá chun oibriú leis an New York Evening Mail, áit a raibh sé in ann a chuid taithí innealtóireachta a úsáid chun tús a chur lena ‘cartúin aireagáin’. </a:t>
            </a:r>
            <a:endParaRPr sz="2800" b="0" i="0" u="none" strike="noStrike" cap="none" dirty="0">
              <a:solidFill>
                <a:srgbClr val="FED531"/>
              </a:solidFill>
              <a:latin typeface="Gochi Hand"/>
              <a:ea typeface="Gochi Hand"/>
              <a:cs typeface="Gochi Hand"/>
              <a:sym typeface="Gochi Hand"/>
            </a:endParaRPr>
          </a:p>
          <a:p>
            <a:pPr marL="0" marR="0" lvl="0" indent="0" algn="l" rtl="0">
              <a:lnSpc>
                <a:spcPct val="140000"/>
              </a:lnSpc>
              <a:spcBef>
                <a:spcPts val="0"/>
              </a:spcBef>
              <a:spcAft>
                <a:spcPts val="0"/>
              </a:spcAft>
              <a:buNone/>
            </a:pPr>
            <a:r>
              <a:rPr lang="ga" sz="2800" b="0" i="0" u="none" strike="noStrike" cap="none" dirty="0">
                <a:solidFill>
                  <a:srgbClr val="FED531"/>
                </a:solidFill>
                <a:latin typeface="Gochi Hand"/>
                <a:ea typeface="Gochi Hand"/>
                <a:cs typeface="Gochi Hand"/>
                <a:sym typeface="Gochi Hand"/>
              </a:rPr>
              <a:t>Leis na cartúin sin sonraíodh na gléasanna craiceáilte de chuid charachtar bréige Goldberg, ‘an tOllamh Butts’. </a:t>
            </a:r>
            <a:endParaRPr sz="2800" b="0" i="0" u="none" strike="noStrike" cap="none" dirty="0">
              <a:solidFill>
                <a:srgbClr val="FED531"/>
              </a:solidFill>
              <a:latin typeface="Gochi Hand"/>
              <a:ea typeface="Gochi Hand"/>
              <a:cs typeface="Gochi Hand"/>
              <a:sym typeface="Gochi Hand"/>
            </a:endParaRPr>
          </a:p>
          <a:p>
            <a:pPr marL="0" marR="0" lvl="0" indent="0" algn="l" rtl="0">
              <a:lnSpc>
                <a:spcPct val="140000"/>
              </a:lnSpc>
              <a:spcBef>
                <a:spcPts val="0"/>
              </a:spcBef>
              <a:spcAft>
                <a:spcPts val="0"/>
              </a:spcAft>
              <a:buNone/>
            </a:pPr>
            <a:r>
              <a:rPr lang="ga" sz="2800" b="0" i="0" u="none" strike="noStrike" cap="none" dirty="0">
                <a:solidFill>
                  <a:srgbClr val="FED531"/>
                </a:solidFill>
                <a:latin typeface="Gochi Hand"/>
                <a:ea typeface="Gochi Hand"/>
                <a:cs typeface="Gochi Hand"/>
                <a:sym typeface="Gochi Hand"/>
              </a:rPr>
              <a:t>Tháinig an-chlú agus an-cháil ar na léaráidí agus tugadh ‘Meaisíní Rube Goldberg’ ar ghléasanna an Ollaimh Butts. Bhain siad úsáid as ‘imoibrithe slabhrúla’ chun tascanna simplí a réiteach sna bealaí is ró-chasta, is neamhéifeachtúla, agus is fíorghreannmhaire agus ab fhéidir. Maireann ainm Rube Goldberg fós sa chultúr coiteann. Déantar a chuid aireagán a cheiliúradh ar fud an domhain gach lá trí radhairc scannáin, suíomhanna gréasáin, bréagáin, leabhair, taispeántais ealaíne agus comórtais innealtóireachta.  </a:t>
            </a:r>
            <a:endParaRPr sz="2800" dirty="0"/>
          </a:p>
          <a:p>
            <a:pPr marL="0" marR="0" lvl="0" indent="0" algn="just" rtl="0">
              <a:lnSpc>
                <a:spcPct val="140000"/>
              </a:lnSpc>
              <a:spcBef>
                <a:spcPts val="0"/>
              </a:spcBef>
              <a:spcAft>
                <a:spcPts val="0"/>
              </a:spcAft>
              <a:buNone/>
            </a:pPr>
            <a:endParaRPr sz="3200" b="0" i="0" u="none" strike="noStrike" cap="none" dirty="0">
              <a:solidFill>
                <a:srgbClr val="FED531"/>
              </a:solidFill>
              <a:latin typeface="Gochi Hand"/>
              <a:ea typeface="Gochi Hand"/>
              <a:cs typeface="Gochi Hand"/>
              <a:sym typeface="Gochi Ha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17259300" y="8940037"/>
            <a:ext cx="770433" cy="1124760"/>
          </a:xfrm>
          <a:prstGeom prst="rect">
            <a:avLst/>
          </a:prstGeom>
          <a:noFill/>
          <a:ln>
            <a:noFill/>
          </a:ln>
        </p:spPr>
      </p:pic>
      <p:sp>
        <p:nvSpPr>
          <p:cNvPr id="115" name="Google Shape;115;p4"/>
          <p:cNvSpPr txBox="1"/>
          <p:nvPr/>
        </p:nvSpPr>
        <p:spPr>
          <a:xfrm>
            <a:off x="7582539" y="9791112"/>
            <a:ext cx="10357143" cy="273685"/>
          </a:xfrm>
          <a:prstGeom prst="rect">
            <a:avLst/>
          </a:prstGeom>
          <a:noFill/>
          <a:ln>
            <a:noFill/>
          </a:ln>
        </p:spPr>
        <p:txBody>
          <a:bodyPr spcFirstLastPara="1" wrap="square" lIns="0" tIns="0" rIns="0" bIns="0" rtlCol="0" anchor="t" anchorCtr="0">
            <a:spAutoFit/>
          </a:bodyPr>
          <a:lstStyle/>
          <a:p>
            <a:pPr marL="0" marR="0" lvl="0" indent="0" algn="r" rtl="0">
              <a:lnSpc>
                <a:spcPct val="140000"/>
              </a:lnSpc>
              <a:spcBef>
                <a:spcPts val="0"/>
              </a:spcBef>
              <a:spcAft>
                <a:spcPts val="0"/>
              </a:spcAft>
              <a:buNone/>
            </a:pPr>
            <a:r>
              <a:rPr lang="ga" sz="1600" b="0" i="0" u="none" strike="noStrike" cap="none">
                <a:solidFill>
                  <a:srgbClr val="FED531"/>
                </a:solidFill>
                <a:latin typeface="Aleo"/>
                <a:ea typeface="Aleo"/>
                <a:cs typeface="Aleo"/>
                <a:sym typeface="Aleo"/>
              </a:rPr>
              <a:t>MOIL ZIMCORE | SMAOINTEOIREACHT DEARTHA</a:t>
            </a:r>
            <a:endParaRPr/>
          </a:p>
        </p:txBody>
      </p:sp>
      <p:sp>
        <p:nvSpPr>
          <p:cNvPr id="116" name="Google Shape;116;p4"/>
          <p:cNvSpPr txBox="1"/>
          <p:nvPr/>
        </p:nvSpPr>
        <p:spPr>
          <a:xfrm>
            <a:off x="8959312" y="8750437"/>
            <a:ext cx="8685204" cy="501650"/>
          </a:xfrm>
          <a:prstGeom prst="rect">
            <a:avLst/>
          </a:prstGeom>
          <a:noFill/>
          <a:ln>
            <a:noFill/>
          </a:ln>
        </p:spPr>
        <p:txBody>
          <a:bodyPr spcFirstLastPara="1" wrap="square" lIns="0" tIns="0" rIns="0" bIns="0" rtlCol="0" anchor="t" anchorCtr="0">
            <a:spAutoFit/>
          </a:bodyPr>
          <a:lstStyle/>
          <a:p>
            <a:pPr marL="0" marR="0" lvl="0" indent="0" algn="l" rtl="0">
              <a:lnSpc>
                <a:spcPct val="110000"/>
              </a:lnSpc>
              <a:spcBef>
                <a:spcPts val="0"/>
              </a:spcBef>
              <a:spcAft>
                <a:spcPts val="0"/>
              </a:spcAft>
              <a:buNone/>
            </a:pPr>
            <a:r>
              <a:rPr lang="ga" sz="3500" b="1" i="0" u="none" strike="noStrike" cap="none" dirty="0">
                <a:solidFill>
                  <a:srgbClr val="2D2E2C"/>
                </a:solidFill>
                <a:latin typeface="Just Another Hand"/>
                <a:ea typeface="Just Another Hand"/>
                <a:cs typeface="Just Another Hand"/>
                <a:sym typeface="Just Another Hand"/>
              </a:rPr>
              <a:t>NAIPCÍN FÉIN-OIBRITHE AN OLLAIMH BUTTS DE CHUID GOLDBERG </a:t>
            </a:r>
            <a:endParaRPr dirty="0"/>
          </a:p>
        </p:txBody>
      </p:sp>
      <p:pic>
        <p:nvPicPr>
          <p:cNvPr id="117" name="Google Shape;117;p4"/>
          <p:cNvPicPr preferRelativeResize="0"/>
          <p:nvPr/>
        </p:nvPicPr>
        <p:blipFill rotWithShape="1">
          <a:blip r:embed="rId4">
            <a:alphaModFix/>
          </a:blip>
          <a:srcRect b="1121"/>
          <a:stretch/>
        </p:blipFill>
        <p:spPr>
          <a:xfrm>
            <a:off x="210920" y="1821531"/>
            <a:ext cx="17728763" cy="60404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21"/>
        <p:cNvGrpSpPr/>
        <p:nvPr/>
      </p:nvGrpSpPr>
      <p:grpSpPr>
        <a:xfrm>
          <a:off x="0" y="0"/>
          <a:ext cx="0" cy="0"/>
          <a:chOff x="0" y="0"/>
          <a:chExt cx="0" cy="0"/>
        </a:xfrm>
      </p:grpSpPr>
      <p:pic>
        <p:nvPicPr>
          <p:cNvPr id="122" name="Google Shape;122;p5"/>
          <p:cNvPicPr preferRelativeResize="0"/>
          <p:nvPr/>
        </p:nvPicPr>
        <p:blipFill rotWithShape="1">
          <a:blip r:embed="rId3">
            <a:alphaModFix/>
          </a:blip>
          <a:srcRect/>
          <a:stretch/>
        </p:blipFill>
        <p:spPr>
          <a:xfrm>
            <a:off x="17259300" y="8940037"/>
            <a:ext cx="770433" cy="1124760"/>
          </a:xfrm>
          <a:prstGeom prst="rect">
            <a:avLst/>
          </a:prstGeom>
          <a:noFill/>
          <a:ln>
            <a:noFill/>
          </a:ln>
        </p:spPr>
      </p:pic>
      <p:pic>
        <p:nvPicPr>
          <p:cNvPr id="123" name="Google Shape;123;p5"/>
          <p:cNvPicPr preferRelativeResize="0"/>
          <p:nvPr/>
        </p:nvPicPr>
        <p:blipFill rotWithShape="1">
          <a:blip r:embed="rId4">
            <a:alphaModFix/>
          </a:blip>
          <a:srcRect/>
          <a:stretch/>
        </p:blipFill>
        <p:spPr>
          <a:xfrm>
            <a:off x="270142" y="1829789"/>
            <a:ext cx="17759591" cy="6482251"/>
          </a:xfrm>
          <a:prstGeom prst="rect">
            <a:avLst/>
          </a:prstGeom>
          <a:noFill/>
          <a:ln>
            <a:noFill/>
          </a:ln>
        </p:spPr>
      </p:pic>
      <p:sp>
        <p:nvSpPr>
          <p:cNvPr id="124" name="Google Shape;124;p5"/>
          <p:cNvSpPr txBox="1"/>
          <p:nvPr/>
        </p:nvSpPr>
        <p:spPr>
          <a:xfrm>
            <a:off x="7582539" y="9791112"/>
            <a:ext cx="10357143" cy="273685"/>
          </a:xfrm>
          <a:prstGeom prst="rect">
            <a:avLst/>
          </a:prstGeom>
          <a:noFill/>
          <a:ln>
            <a:noFill/>
          </a:ln>
        </p:spPr>
        <p:txBody>
          <a:bodyPr spcFirstLastPara="1" wrap="square" lIns="0" tIns="0" rIns="0" bIns="0" rtlCol="0" anchor="t" anchorCtr="0">
            <a:spAutoFit/>
          </a:bodyPr>
          <a:lstStyle/>
          <a:p>
            <a:pPr marL="0" marR="0" lvl="0" indent="0" algn="r" rtl="0">
              <a:lnSpc>
                <a:spcPct val="140000"/>
              </a:lnSpc>
              <a:spcBef>
                <a:spcPts val="0"/>
              </a:spcBef>
              <a:spcAft>
                <a:spcPts val="0"/>
              </a:spcAft>
              <a:buNone/>
            </a:pPr>
            <a:r>
              <a:rPr lang="ga" sz="1600" b="0" i="0" u="none" strike="noStrike" cap="none">
                <a:solidFill>
                  <a:srgbClr val="FED531"/>
                </a:solidFill>
                <a:latin typeface="Aleo"/>
                <a:ea typeface="Aleo"/>
                <a:cs typeface="Aleo"/>
                <a:sym typeface="Aleo"/>
              </a:rPr>
              <a:t>MOIL ZIMCORE | SMAOINTEOIREACHT DEARTHA</a:t>
            </a:r>
            <a:endParaRPr/>
          </a:p>
        </p:txBody>
      </p:sp>
      <p:sp>
        <p:nvSpPr>
          <p:cNvPr id="125" name="Google Shape;125;p5"/>
          <p:cNvSpPr txBox="1"/>
          <p:nvPr/>
        </p:nvSpPr>
        <p:spPr>
          <a:xfrm>
            <a:off x="10378491" y="9163115"/>
            <a:ext cx="8685204" cy="501650"/>
          </a:xfrm>
          <a:prstGeom prst="rect">
            <a:avLst/>
          </a:prstGeom>
          <a:noFill/>
          <a:ln>
            <a:noFill/>
          </a:ln>
        </p:spPr>
        <p:txBody>
          <a:bodyPr spcFirstLastPara="1" wrap="square" lIns="0" tIns="0" rIns="0" bIns="0" rtlCol="0" anchor="t" anchorCtr="0">
            <a:spAutoFit/>
          </a:bodyPr>
          <a:lstStyle/>
          <a:p>
            <a:pPr marL="0" marR="0" lvl="0" indent="0" algn="l" rtl="0">
              <a:lnSpc>
                <a:spcPct val="110000"/>
              </a:lnSpc>
              <a:spcBef>
                <a:spcPts val="0"/>
              </a:spcBef>
              <a:spcAft>
                <a:spcPts val="0"/>
              </a:spcAft>
              <a:buNone/>
            </a:pPr>
            <a:r>
              <a:rPr lang="ga" sz="3500" b="1" i="0" u="none" strike="noStrike" cap="none" dirty="0">
                <a:solidFill>
                  <a:srgbClr val="2D2E2C"/>
                </a:solidFill>
                <a:latin typeface="Just Another Hand"/>
                <a:ea typeface="Just Another Hand"/>
                <a:cs typeface="Just Another Hand"/>
                <a:sym typeface="Just Another Hand"/>
              </a:rPr>
              <a:t>AN CAT A CHUR AMACH SAN OÍCHE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29"/>
        <p:cNvGrpSpPr/>
        <p:nvPr/>
      </p:nvGrpSpPr>
      <p:grpSpPr>
        <a:xfrm>
          <a:off x="0" y="0"/>
          <a:ext cx="0" cy="0"/>
          <a:chOff x="0" y="0"/>
          <a:chExt cx="0" cy="0"/>
        </a:xfrm>
      </p:grpSpPr>
      <p:pic>
        <p:nvPicPr>
          <p:cNvPr id="130" name="Google Shape;130;p6">
            <a:hlinkClick r:id="rId3"/>
          </p:cNvPr>
          <p:cNvPicPr preferRelativeResize="0"/>
          <p:nvPr/>
        </p:nvPicPr>
        <p:blipFill rotWithShape="1">
          <a:blip r:embed="rId4">
            <a:alphaModFix/>
          </a:blip>
          <a:srcRect/>
          <a:stretch/>
        </p:blipFill>
        <p:spPr>
          <a:xfrm>
            <a:off x="7037037" y="2870647"/>
            <a:ext cx="7094314" cy="5564685"/>
          </a:xfrm>
          <a:prstGeom prst="rect">
            <a:avLst/>
          </a:prstGeom>
          <a:noFill/>
          <a:ln>
            <a:noFill/>
          </a:ln>
        </p:spPr>
      </p:pic>
      <p:pic>
        <p:nvPicPr>
          <p:cNvPr id="131" name="Google Shape;131;p6"/>
          <p:cNvPicPr preferRelativeResize="0"/>
          <p:nvPr/>
        </p:nvPicPr>
        <p:blipFill rotWithShape="1">
          <a:blip r:embed="rId5">
            <a:alphaModFix/>
          </a:blip>
          <a:srcRect/>
          <a:stretch/>
        </p:blipFill>
        <p:spPr>
          <a:xfrm rot="2589329">
            <a:off x="5173785" y="7887860"/>
            <a:ext cx="1412253" cy="1877264"/>
          </a:xfrm>
          <a:prstGeom prst="rect">
            <a:avLst/>
          </a:prstGeom>
          <a:noFill/>
          <a:ln>
            <a:noFill/>
          </a:ln>
        </p:spPr>
      </p:pic>
      <p:pic>
        <p:nvPicPr>
          <p:cNvPr id="132" name="Google Shape;132;p6"/>
          <p:cNvPicPr preferRelativeResize="0"/>
          <p:nvPr/>
        </p:nvPicPr>
        <p:blipFill rotWithShape="1">
          <a:blip r:embed="rId6">
            <a:alphaModFix/>
          </a:blip>
          <a:srcRect/>
          <a:stretch/>
        </p:blipFill>
        <p:spPr>
          <a:xfrm>
            <a:off x="3529362" y="3897711"/>
            <a:ext cx="3255371" cy="4012784"/>
          </a:xfrm>
          <a:prstGeom prst="rect">
            <a:avLst/>
          </a:prstGeom>
          <a:noFill/>
          <a:ln>
            <a:noFill/>
          </a:ln>
        </p:spPr>
      </p:pic>
      <p:sp>
        <p:nvSpPr>
          <p:cNvPr id="133" name="Google Shape;133;p6"/>
          <p:cNvSpPr txBox="1"/>
          <p:nvPr/>
        </p:nvSpPr>
        <p:spPr>
          <a:xfrm>
            <a:off x="6402666" y="8330557"/>
            <a:ext cx="8363056" cy="887095"/>
          </a:xfrm>
          <a:prstGeom prst="rect">
            <a:avLst/>
          </a:prstGeom>
          <a:noFill/>
          <a:ln>
            <a:noFill/>
          </a:ln>
        </p:spPr>
        <p:txBody>
          <a:bodyPr spcFirstLastPara="1" wrap="square" lIns="0" tIns="0" rIns="0" bIns="0" rtlCol="0" anchor="t" anchorCtr="0">
            <a:spAutoFit/>
          </a:bodyPr>
          <a:lstStyle/>
          <a:p>
            <a:pPr marL="0" marR="0" lvl="0" indent="0" algn="ctr" rtl="0">
              <a:lnSpc>
                <a:spcPct val="140007"/>
              </a:lnSpc>
              <a:spcBef>
                <a:spcPts val="0"/>
              </a:spcBef>
              <a:spcAft>
                <a:spcPts val="0"/>
              </a:spcAft>
              <a:buNone/>
            </a:pPr>
            <a:r>
              <a:rPr lang="ga" sz="5199" b="0" i="0" u="sng" strike="noStrike" cap="none">
                <a:solidFill>
                  <a:srgbClr val="2D2E2C"/>
                </a:solidFill>
                <a:latin typeface="Arial"/>
                <a:ea typeface="Arial"/>
                <a:cs typeface="Arial"/>
                <a:sym typeface="Arial"/>
              </a:rPr>
              <a:t>www.rubegoldberg.com</a:t>
            </a:r>
            <a:endParaRPr/>
          </a:p>
        </p:txBody>
      </p:sp>
      <p:sp>
        <p:nvSpPr>
          <p:cNvPr id="134" name="Google Shape;134;p6"/>
          <p:cNvSpPr txBox="1"/>
          <p:nvPr/>
        </p:nvSpPr>
        <p:spPr>
          <a:xfrm>
            <a:off x="385011" y="388009"/>
            <a:ext cx="17902989" cy="2202799"/>
          </a:xfrm>
          <a:prstGeom prst="rect">
            <a:avLst/>
          </a:prstGeom>
          <a:noFill/>
          <a:ln>
            <a:noFill/>
          </a:ln>
        </p:spPr>
        <p:txBody>
          <a:bodyPr spcFirstLastPara="1" wrap="square" lIns="0" tIns="0" rIns="0" bIns="0" rtlCol="0" anchor="t" anchorCtr="0">
            <a:spAutoFit/>
          </a:bodyPr>
          <a:lstStyle/>
          <a:p>
            <a:pPr marL="0" marR="0" lvl="0" indent="0" algn="ctr" rtl="0">
              <a:lnSpc>
                <a:spcPct val="140011"/>
              </a:lnSpc>
              <a:spcBef>
                <a:spcPts val="0"/>
              </a:spcBef>
              <a:spcAft>
                <a:spcPts val="0"/>
              </a:spcAft>
              <a:buNone/>
            </a:pPr>
            <a:r>
              <a:rPr lang="ga" sz="3399" b="0" i="0" u="none" strike="noStrike" cap="none" dirty="0">
                <a:solidFill>
                  <a:srgbClr val="3A3A38"/>
                </a:solidFill>
                <a:latin typeface="Gochi Hand"/>
                <a:ea typeface="Gochi Hand"/>
                <a:cs typeface="Gochi Hand"/>
                <a:sym typeface="Gochi Hand"/>
              </a:rPr>
              <a:t>Tá nótaí beathaisnéise níos spéisiúla le fáil ar an suíomh gréasáin rubegoldberg.com maidir le beatha Rube. Áirítear leis cuid físeáin ar a dtugtar ‘Rube-Tube’ áit a ndearnadh físeáin de mheaisíní nua-aimseartha Rube Goldberg a uaslódáil. Cliceáil an íomhá thíos chun dul isteach ar an suíomh!</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38"/>
        <p:cNvGrpSpPr/>
        <p:nvPr/>
      </p:nvGrpSpPr>
      <p:grpSpPr>
        <a:xfrm>
          <a:off x="0" y="0"/>
          <a:ext cx="0" cy="0"/>
          <a:chOff x="0" y="0"/>
          <a:chExt cx="0" cy="0"/>
        </a:xfrm>
      </p:grpSpPr>
      <p:sp>
        <p:nvSpPr>
          <p:cNvPr id="139" name="Google Shape;139;g106881f8015_0_20"/>
          <p:cNvSpPr txBox="1"/>
          <p:nvPr/>
        </p:nvSpPr>
        <p:spPr>
          <a:xfrm>
            <a:off x="481000" y="961400"/>
            <a:ext cx="5163000" cy="7068300"/>
          </a:xfrm>
          <a:prstGeom prst="rect">
            <a:avLst/>
          </a:prstGeom>
          <a:noFill/>
          <a:ln>
            <a:noFill/>
          </a:ln>
        </p:spPr>
        <p:txBody>
          <a:bodyPr spcFirstLastPara="1" wrap="square" lIns="0" tIns="0" rIns="0" bIns="0" rtlCol="0" anchor="t" anchorCtr="0">
            <a:spAutoFit/>
          </a:bodyPr>
          <a:lstStyle/>
          <a:p>
            <a:pPr marL="0" marR="0" lvl="0" indent="0" algn="l" rtl="0">
              <a:lnSpc>
                <a:spcPct val="140000"/>
              </a:lnSpc>
              <a:spcBef>
                <a:spcPts val="0"/>
              </a:spcBef>
              <a:spcAft>
                <a:spcPts val="0"/>
              </a:spcAft>
              <a:buNone/>
            </a:pPr>
            <a:r>
              <a:rPr lang="ga" sz="3200">
                <a:solidFill>
                  <a:srgbClr val="3A3A38"/>
                </a:solidFill>
                <a:latin typeface="Gochi Hand"/>
                <a:ea typeface="Gochi Hand"/>
                <a:cs typeface="Gochi Hand"/>
                <a:sym typeface="Gochi Hand"/>
              </a:rPr>
              <a:t>Is pearsa YouTube é </a:t>
            </a:r>
            <a:r>
              <a:rPr lang="ga" sz="3200" b="0" i="0" u="none" strike="noStrike" cap="none">
                <a:solidFill>
                  <a:srgbClr val="3A3A38"/>
                </a:solidFill>
                <a:latin typeface="Gochi Hand"/>
                <a:ea typeface="Gochi Hand"/>
                <a:cs typeface="Gochi Hand"/>
                <a:sym typeface="Gochi Hand"/>
              </a:rPr>
              <a:t>Joseph Herscher</a:t>
            </a:r>
            <a:r>
              <a:rPr lang="ga" sz="3200">
                <a:solidFill>
                  <a:srgbClr val="3A3A38"/>
                </a:solidFill>
                <a:latin typeface="Gochi Hand"/>
                <a:ea typeface="Gochi Hand"/>
                <a:cs typeface="Gochi Hand"/>
                <a:sym typeface="Gochi Hand"/>
              </a:rPr>
              <a:t> ar a bhfuil cáil as ucht a chainéal YouTube </a:t>
            </a:r>
            <a:r>
              <a:rPr lang="ga" sz="3200" b="1" i="1">
                <a:solidFill>
                  <a:srgbClr val="3A3A38"/>
                </a:solidFill>
                <a:latin typeface="Gochi Hand"/>
                <a:ea typeface="Gochi Hand"/>
                <a:cs typeface="Gochi Hand"/>
                <a:sym typeface="Gochi Hand"/>
              </a:rPr>
              <a:t>'Joseph's Machines'</a:t>
            </a:r>
            <a:r>
              <a:rPr lang="ga" sz="3200">
                <a:solidFill>
                  <a:srgbClr val="3A3A38"/>
                </a:solidFill>
                <a:latin typeface="Gochi Hand"/>
                <a:ea typeface="Gochi Hand"/>
                <a:cs typeface="Gochi Hand"/>
                <a:sym typeface="Gochi Hand"/>
              </a:rPr>
              <a:t>. Is í speisialtóireacht Herscher</a:t>
            </a:r>
            <a:r>
              <a:rPr lang="ga" sz="3200" b="0" i="0" u="none" strike="noStrike" cap="none">
                <a:solidFill>
                  <a:srgbClr val="3A3A38"/>
                </a:solidFill>
                <a:latin typeface="Arimo"/>
                <a:ea typeface="Arimo"/>
                <a:cs typeface="Arimo"/>
                <a:sym typeface="Arimo"/>
              </a:rPr>
              <a:t> </a:t>
            </a:r>
            <a:r>
              <a:rPr lang="ga" sz="3200" b="0" i="0" u="none" strike="noStrike" cap="none">
                <a:solidFill>
                  <a:srgbClr val="3A3A38"/>
                </a:solidFill>
                <a:latin typeface="Gochi Hand"/>
                <a:ea typeface="Gochi Hand"/>
                <a:cs typeface="Gochi Hand"/>
                <a:sym typeface="Gochi Hand"/>
              </a:rPr>
              <a:t> meaisíní imoibrithe shlabhrúil greannmhara a dhéanamh atá spreagtha ag obair Rube Goldberg. </a:t>
            </a:r>
            <a:endParaRPr sz="3200">
              <a:solidFill>
                <a:srgbClr val="3A3A38"/>
              </a:solidFill>
              <a:latin typeface="Gochi Hand"/>
              <a:ea typeface="Gochi Hand"/>
              <a:cs typeface="Gochi Hand"/>
              <a:sym typeface="Gochi Hand"/>
            </a:endParaRPr>
          </a:p>
          <a:p>
            <a:pPr marL="0" marR="0" lvl="0" indent="0" algn="l" rtl="0">
              <a:lnSpc>
                <a:spcPct val="140000"/>
              </a:lnSpc>
              <a:spcBef>
                <a:spcPts val="0"/>
              </a:spcBef>
              <a:spcAft>
                <a:spcPts val="0"/>
              </a:spcAft>
              <a:buNone/>
            </a:pPr>
            <a:endParaRPr sz="3200">
              <a:solidFill>
                <a:srgbClr val="3A3A38"/>
              </a:solidFill>
              <a:latin typeface="Gochi Hand"/>
              <a:ea typeface="Gochi Hand"/>
              <a:cs typeface="Gochi Hand"/>
              <a:sym typeface="Gochi Hand"/>
            </a:endParaRPr>
          </a:p>
          <a:p>
            <a:pPr marL="0" marR="0" lvl="0" indent="0" algn="l" rtl="0">
              <a:lnSpc>
                <a:spcPct val="140000"/>
              </a:lnSpc>
              <a:spcBef>
                <a:spcPts val="0"/>
              </a:spcBef>
              <a:spcAft>
                <a:spcPts val="0"/>
              </a:spcAft>
              <a:buNone/>
            </a:pPr>
            <a:r>
              <a:rPr lang="ga" sz="5600" b="1">
                <a:solidFill>
                  <a:srgbClr val="3A3A38"/>
                </a:solidFill>
                <a:latin typeface="Gochi Hand"/>
                <a:ea typeface="Gochi Hand"/>
                <a:cs typeface="Gochi Hand"/>
                <a:sym typeface="Gochi Hand"/>
              </a:rPr>
              <a:t>An tIompóir Leathanaigh</a:t>
            </a:r>
            <a:endParaRPr sz="5600" b="1">
              <a:solidFill>
                <a:srgbClr val="3A3A38"/>
              </a:solidFill>
              <a:latin typeface="Gochi Hand"/>
              <a:ea typeface="Gochi Hand"/>
              <a:cs typeface="Gochi Hand"/>
              <a:sym typeface="Gochi Hand"/>
            </a:endParaRPr>
          </a:p>
        </p:txBody>
      </p:sp>
      <p:pic>
        <p:nvPicPr>
          <p:cNvPr id="140" name="Google Shape;140;g106881f8015_0_20" descr="I am an inventor of useless machines. Here's my device for reading the newspaper while drinking coffee.&#10;► Welcome to my channel! I am an inventor of useless machines.&#10;► Subscribe so that you never miss a new one! http://bit.ly/2vVFVQe&#10;&#10;Music is by the Jews Brothers Band, track &quot;Tchavolo Swing&quot; (the singer is my mother!) Please support them by buying their track: http://bit.ly/2iuOQBN&#10;&#10;Website: http://josephsmachines.com&#10;Facebook: https://www.facebook.com/josephsmachines&#10;Instagram: https://www.instagram.com/josephsmachines&#10;Twitter: https://twitter.com/josephsmachines&#10;&#10;For an interactive full description of the machine:&#10;http://www.nytimes.com/interactive/2012/01/08/nyregion/turning-a-page-the-joseph-herscher-way.html?ref=nyregion&#10;&#10;New York Times interview with Joseph Herscher:&#10;http://video.nytimes.com/video/2012/01/06/nyregion/100000001266018/brooklyns-rube-goldberg.html?ref=nyregion" title="The Page Turner | Rube Goldberg | Joseph's Machines">
            <a:hlinkClick r:id="rId3"/>
          </p:cNvPr>
          <p:cNvPicPr preferRelativeResize="0"/>
          <p:nvPr/>
        </p:nvPicPr>
        <p:blipFill>
          <a:blip r:embed="rId4">
            <a:alphaModFix/>
          </a:blip>
          <a:stretch>
            <a:fillRect/>
          </a:stretch>
        </p:blipFill>
        <p:spPr>
          <a:xfrm>
            <a:off x="6568800" y="961403"/>
            <a:ext cx="11152300" cy="8364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44"/>
        <p:cNvGrpSpPr/>
        <p:nvPr/>
      </p:nvGrpSpPr>
      <p:grpSpPr>
        <a:xfrm>
          <a:off x="0" y="0"/>
          <a:ext cx="0" cy="0"/>
          <a:chOff x="0" y="0"/>
          <a:chExt cx="0" cy="0"/>
        </a:xfrm>
      </p:grpSpPr>
      <p:pic>
        <p:nvPicPr>
          <p:cNvPr id="145" name="Google Shape;145;p7"/>
          <p:cNvPicPr preferRelativeResize="0"/>
          <p:nvPr/>
        </p:nvPicPr>
        <p:blipFill rotWithShape="1">
          <a:blip r:embed="rId3">
            <a:alphaModFix/>
          </a:blip>
          <a:srcRect/>
          <a:stretch/>
        </p:blipFill>
        <p:spPr>
          <a:xfrm>
            <a:off x="72325" y="212275"/>
            <a:ext cx="5769000" cy="1833425"/>
          </a:xfrm>
          <a:prstGeom prst="rect">
            <a:avLst/>
          </a:prstGeom>
          <a:noFill/>
          <a:ln>
            <a:noFill/>
          </a:ln>
        </p:spPr>
      </p:pic>
      <p:sp>
        <p:nvSpPr>
          <p:cNvPr id="146" name="Google Shape;146;p7"/>
          <p:cNvSpPr txBox="1"/>
          <p:nvPr/>
        </p:nvSpPr>
        <p:spPr>
          <a:xfrm>
            <a:off x="522900" y="4461150"/>
            <a:ext cx="3493200" cy="677400"/>
          </a:xfrm>
          <a:prstGeom prst="rect">
            <a:avLst/>
          </a:prstGeom>
          <a:noFill/>
          <a:ln>
            <a:noFill/>
          </a:ln>
        </p:spPr>
        <p:txBody>
          <a:bodyPr spcFirstLastPara="1" wrap="square" lIns="0" tIns="0" rIns="0" bIns="0" rtlCol="0" anchor="t" anchorCtr="0">
            <a:spAutoFit/>
          </a:bodyPr>
          <a:lstStyle/>
          <a:p>
            <a:pPr marL="0" marR="0" lvl="0" indent="0" algn="just" rtl="0">
              <a:lnSpc>
                <a:spcPct val="140000"/>
              </a:lnSpc>
              <a:spcBef>
                <a:spcPts val="0"/>
              </a:spcBef>
              <a:spcAft>
                <a:spcPts val="0"/>
              </a:spcAft>
              <a:buNone/>
            </a:pPr>
            <a:r>
              <a:rPr lang="ga" sz="4400" b="0" i="0" u="sng" strike="noStrike" cap="none">
                <a:solidFill>
                  <a:srgbClr val="000000"/>
                </a:solidFill>
                <a:latin typeface="Gochi Hand"/>
                <a:ea typeface="Gochi Hand"/>
                <a:cs typeface="Gochi Hand"/>
                <a:sym typeface="Gochi Hand"/>
              </a:rPr>
              <a:t>An Cóiritheoir</a:t>
            </a:r>
            <a:endParaRPr sz="2600"/>
          </a:p>
        </p:txBody>
      </p:sp>
      <p:pic>
        <p:nvPicPr>
          <p:cNvPr id="147" name="Google Shape;147;p7" descr="A year in the making, The Dresser was a live show performed at McColl Center for Art + Innovation.&#10;► Welcome to my channel! I am an inventor of useless machines.&#10;► Subscribe so that you never miss a new one! http://bit.ly/2vVFVQe&#10;&#10;Website: http://josephsmachines.com&#10;Facebook: https://www.facebook.com/josephsmachines&#10;Instagram: https://www.instagram.com/josephsmachines&#10;Twitter: https://twitter.com/josephsmachines&#10;&#10;The Dresser was a live performance, November 2013 in Charlotte, NC, at McColl Center for Art + Innovation. It took Joseph Herscher a year to build and two months to test.&#10;&#10;&#10;CREDITS&#10; &#10;Machine Creator: Joseph Herscher&#10;Producers: Corey Gegner, Gemma Gracewood, Joseph Herscher&#10;Steadicam Operator: Justin Hoogeveen&#10;Performance Director: Asher Mills&#10;Machine Assistants: Nicole Shaver, Angela Polly&#10;Music: Hershal Herscher&#10;Stylist: George Gladstone&#10;&#10;THE DRESSER was made possible with generous support from:&#10;The Chartwell Trust, NZ&#10;John and Jo Gow, founders of Connells Bay Sculpture Park, NZ&#10;McColl Center for Art + Innovation&#10;John S. And James L. Knight  Foundation" title="The Dresser - Rube Goldberg Machine for Getting Dressed | Joseph's Machines">
            <a:hlinkClick r:id="rId4"/>
          </p:cNvPr>
          <p:cNvPicPr preferRelativeResize="0"/>
          <p:nvPr/>
        </p:nvPicPr>
        <p:blipFill>
          <a:blip r:embed="rId5">
            <a:alphaModFix/>
          </a:blip>
          <a:stretch>
            <a:fillRect/>
          </a:stretch>
        </p:blipFill>
        <p:spPr>
          <a:xfrm>
            <a:off x="5841325" y="918675"/>
            <a:ext cx="11633326" cy="8725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D531"/>
        </a:solidFill>
        <a:effectLst/>
      </p:bgPr>
    </p:bg>
    <p:spTree>
      <p:nvGrpSpPr>
        <p:cNvPr id="1" name="Shape 151"/>
        <p:cNvGrpSpPr/>
        <p:nvPr/>
      </p:nvGrpSpPr>
      <p:grpSpPr>
        <a:xfrm>
          <a:off x="0" y="0"/>
          <a:ext cx="0" cy="0"/>
          <a:chOff x="0" y="0"/>
          <a:chExt cx="0" cy="0"/>
        </a:xfrm>
      </p:grpSpPr>
      <p:sp>
        <p:nvSpPr>
          <p:cNvPr id="152" name="Google Shape;152;g106881f8015_0_5"/>
          <p:cNvSpPr txBox="1"/>
          <p:nvPr/>
        </p:nvSpPr>
        <p:spPr>
          <a:xfrm>
            <a:off x="647950" y="665500"/>
            <a:ext cx="6351900" cy="6009300"/>
          </a:xfrm>
          <a:prstGeom prst="rect">
            <a:avLst/>
          </a:prstGeom>
          <a:noFill/>
          <a:ln>
            <a:noFill/>
          </a:ln>
        </p:spPr>
        <p:txBody>
          <a:bodyPr spcFirstLastPara="1" wrap="square" lIns="0" tIns="0" rIns="0" bIns="0" rtlCol="0" anchor="t" anchorCtr="0">
            <a:spAutoFit/>
          </a:bodyPr>
          <a:lstStyle/>
          <a:p>
            <a:pPr marL="0" marR="0" lvl="0" indent="0" algn="just" rtl="0">
              <a:lnSpc>
                <a:spcPct val="140000"/>
              </a:lnSpc>
              <a:spcBef>
                <a:spcPts val="0"/>
              </a:spcBef>
              <a:spcAft>
                <a:spcPts val="0"/>
              </a:spcAft>
              <a:buNone/>
            </a:pPr>
            <a:r>
              <a:rPr lang="ga" sz="3200" b="0" i="0" u="none" strike="noStrike" cap="none">
                <a:solidFill>
                  <a:srgbClr val="3A3A38"/>
                </a:solidFill>
                <a:latin typeface="Gochi Hand"/>
                <a:ea typeface="Gochi Hand"/>
                <a:cs typeface="Gochi Hand"/>
                <a:sym typeface="Gochi Hand"/>
              </a:rPr>
              <a:t>Is Racbhanna Meiriceánach é ‘OK Go’ atá lonnaithe in Chicago. Tá sé de cháil orthu as ucht a gcuid físeán téic amháin a bhíonn aisteach agus casta go minic. Tá cuid acu bunaithe ar Mheaisíní Imoibrithe Shlabhrúil Goldberg amhail a n-eisiúint 2010 ‘This Too Shall Pass’ - Déan seiceáil ar a n-amhrán ar a raibh an-tóir agus aimsigh tionchar ‘Goldberg’ ar an nasc físeáin thíos... </a:t>
            </a:r>
            <a:endParaRPr/>
          </a:p>
        </p:txBody>
      </p:sp>
      <p:pic>
        <p:nvPicPr>
          <p:cNvPr id="153" name="Google Shape;153;g106881f8015_0_5" descr="Website | http://www.okgo.net&#10;Instagram | http://www.instagram.com/okgo&#10;Twitter | http://www.twitter.com/okgo&#10;Facebook | http://www.facebook.com/okgo&#10;Store | https://shop.bandwear.com/collections/ok-go-shop&#10;&#10;Director: James Frost, OK Go and Syyn Labs. &#10;Producer: Shirley Moyers. &#10;The official video for the recorded version of &quot;This Too Shall Pass&quot; off the album &quot;Of the Blue Colour of the Sky&quot;. The video was filmed in a two story warehouse, in the Echo Park neighborhood of Los Angeles, CA. The &quot;machine&quot; was designed and built by the band, along with members of Syyn Labs ( http://syynlabs.com/ ) over the course of several months. &#10;&#10;There is an in-depth behind-the-scenes look at the warehouse here: http://www.okgo.net/this-too-shall-pass-rube-goldberg-machine/&#10;&#10;OK Go thanks State Farm for making this video possible." title="OK Go - This Too Shall Pass - Rube Goldberg Machine - Official Video">
            <a:hlinkClick r:id="rId3"/>
          </p:cNvPr>
          <p:cNvPicPr preferRelativeResize="0"/>
          <p:nvPr/>
        </p:nvPicPr>
        <p:blipFill>
          <a:blip r:embed="rId4">
            <a:alphaModFix/>
          </a:blip>
          <a:stretch>
            <a:fillRect/>
          </a:stretch>
        </p:blipFill>
        <p:spPr>
          <a:xfrm>
            <a:off x="7373575" y="443675"/>
            <a:ext cx="10544725" cy="7908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1457</Words>
  <Application>Microsoft Office PowerPoint</Application>
  <PresentationFormat>Custom</PresentationFormat>
  <Paragraphs>109</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Gochi Hand</vt:lpstr>
      <vt:lpstr>Open Sans</vt:lpstr>
      <vt:lpstr>Jua</vt:lpstr>
      <vt:lpstr>Just Another Hand</vt:lpstr>
      <vt:lpstr>Aleo</vt:lpstr>
      <vt:lpstr>Arial</vt:lpstr>
      <vt:lpstr>Arimo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Claudia Buttura</cp:lastModifiedBy>
  <cp:revision>2</cp:revision>
  <dcterms:created xsi:type="dcterms:W3CDTF">2006-08-16T00:00:00Z</dcterms:created>
  <dcterms:modified xsi:type="dcterms:W3CDTF">2021-12-21T15:19:41Z</dcterms:modified>
</cp:coreProperties>
</file>